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6.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1" r:id="rId2"/>
    <p:sldId id="293" r:id="rId3"/>
    <p:sldId id="280" r:id="rId4"/>
    <p:sldId id="281" r:id="rId5"/>
    <p:sldId id="282" r:id="rId6"/>
    <p:sldId id="283" r:id="rId7"/>
    <p:sldId id="284" r:id="rId8"/>
    <p:sldId id="286" r:id="rId9"/>
    <p:sldId id="287" r:id="rId10"/>
    <p:sldId id="288" r:id="rId11"/>
    <p:sldId id="285" r:id="rId12"/>
    <p:sldId id="289" r:id="rId13"/>
    <p:sldId id="292" r:id="rId14"/>
    <p:sldId id="290"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23E906-33A0-6A13-C658-437E1827110A}" name="Joren, CY (bkk)" initials="JC(" userId="Joren, CY (bk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s-2, M.C. (Marijke)" initials="KM(" lastIdx="3" clrIdx="0">
    <p:extLst>
      <p:ext uri="{19B8F6BF-5375-455C-9EA6-DF929625EA0E}">
        <p15:presenceInfo xmlns:p15="http://schemas.microsoft.com/office/powerpoint/2012/main" userId="S-1-5-21-259876232-2311697445-3510696487-31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757B"/>
    <a:srgbClr val="93845B"/>
    <a:srgbClr val="000000"/>
    <a:srgbClr val="309FA5"/>
    <a:srgbClr val="008F91"/>
    <a:srgbClr val="595959"/>
    <a:srgbClr val="806626"/>
    <a:srgbClr val="68A5D2"/>
    <a:srgbClr val="E2061E"/>
    <a:srgbClr val="224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2" autoAdjust="0"/>
    <p:restoredTop sz="87500" autoAdjust="0"/>
  </p:normalViewPr>
  <p:slideViewPr>
    <p:cSldViewPr snapToGrid="0">
      <p:cViewPr varScale="1">
        <p:scale>
          <a:sx n="100" d="100"/>
          <a:sy n="100" d="100"/>
        </p:scale>
        <p:origin x="111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62E01-6823-43E8-9933-7168B2D4CD40}" type="datetimeFigureOut">
              <a:rPr lang="nl-NL" smtClean="0"/>
              <a:t>9-9-2022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3FEEC-164E-441D-AB6E-41D0036C16E8}" type="slidenum">
              <a:rPr lang="nl-NL" smtClean="0"/>
              <a:t>‹nr.›</a:t>
            </a:fld>
            <a:endParaRPr lang="nl-NL"/>
          </a:p>
        </p:txBody>
      </p:sp>
    </p:spTree>
    <p:extLst>
      <p:ext uri="{BB962C8B-B14F-4D97-AF65-F5344CB8AC3E}">
        <p14:creationId xmlns:p14="http://schemas.microsoft.com/office/powerpoint/2010/main" val="261149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93FEEC-164E-441D-AB6E-41D0036C16E8}" type="slidenum">
              <a:rPr lang="nl-NL" smtClean="0"/>
              <a:t>1</a:t>
            </a:fld>
            <a:endParaRPr lang="nl-NL"/>
          </a:p>
        </p:txBody>
      </p:sp>
    </p:spTree>
    <p:extLst>
      <p:ext uri="{BB962C8B-B14F-4D97-AF65-F5344CB8AC3E}">
        <p14:creationId xmlns:p14="http://schemas.microsoft.com/office/powerpoint/2010/main" val="293315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93FEEC-164E-441D-AB6E-41D0036C16E8}" type="slidenum">
              <a:rPr lang="nl-NL" smtClean="0"/>
              <a:t>2</a:t>
            </a:fld>
            <a:endParaRPr lang="nl-NL"/>
          </a:p>
        </p:txBody>
      </p:sp>
    </p:spTree>
    <p:extLst>
      <p:ext uri="{BB962C8B-B14F-4D97-AF65-F5344CB8AC3E}">
        <p14:creationId xmlns:p14="http://schemas.microsoft.com/office/powerpoint/2010/main" val="194921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4E93FEEC-164E-441D-AB6E-41D0036C16E8}" type="slidenum">
              <a:rPr lang="nl-NL" smtClean="0"/>
              <a:t>4</a:t>
            </a:fld>
            <a:endParaRPr lang="nl-NL"/>
          </a:p>
        </p:txBody>
      </p:sp>
    </p:spTree>
    <p:extLst>
      <p:ext uri="{BB962C8B-B14F-4D97-AF65-F5344CB8AC3E}">
        <p14:creationId xmlns:p14="http://schemas.microsoft.com/office/powerpoint/2010/main" val="412064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4E93FEEC-164E-441D-AB6E-41D0036C16E8}" type="slidenum">
              <a:rPr lang="nl-NL" smtClean="0"/>
              <a:t>7</a:t>
            </a:fld>
            <a:endParaRPr lang="nl-NL"/>
          </a:p>
        </p:txBody>
      </p:sp>
    </p:spTree>
    <p:extLst>
      <p:ext uri="{BB962C8B-B14F-4D97-AF65-F5344CB8AC3E}">
        <p14:creationId xmlns:p14="http://schemas.microsoft.com/office/powerpoint/2010/main" val="348458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4E93FEEC-164E-441D-AB6E-41D0036C16E8}" type="slidenum">
              <a:rPr lang="nl-NL" smtClean="0"/>
              <a:t>9</a:t>
            </a:fld>
            <a:endParaRPr lang="nl-NL"/>
          </a:p>
        </p:txBody>
      </p:sp>
    </p:spTree>
    <p:extLst>
      <p:ext uri="{BB962C8B-B14F-4D97-AF65-F5344CB8AC3E}">
        <p14:creationId xmlns:p14="http://schemas.microsoft.com/office/powerpoint/2010/main" val="2519034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4E93FEEC-164E-441D-AB6E-41D0036C16E8}" type="slidenum">
              <a:rPr lang="nl-NL" smtClean="0"/>
              <a:t>12</a:t>
            </a:fld>
            <a:endParaRPr lang="nl-NL"/>
          </a:p>
        </p:txBody>
      </p:sp>
    </p:spTree>
    <p:extLst>
      <p:ext uri="{BB962C8B-B14F-4D97-AF65-F5344CB8AC3E}">
        <p14:creationId xmlns:p14="http://schemas.microsoft.com/office/powerpoint/2010/main" val="399005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Tijdelijke aanduiding voor dianummer 3"/>
          <p:cNvSpPr>
            <a:spLocks noGrp="1"/>
          </p:cNvSpPr>
          <p:nvPr>
            <p:ph type="sldNum" sz="quarter" idx="5"/>
          </p:nvPr>
        </p:nvSpPr>
        <p:spPr/>
        <p:txBody>
          <a:bodyPr/>
          <a:lstStyle/>
          <a:p>
            <a:fld id="{4E93FEEC-164E-441D-AB6E-41D0036C16E8}" type="slidenum">
              <a:rPr lang="nl-NL" smtClean="0"/>
              <a:t>13</a:t>
            </a:fld>
            <a:endParaRPr lang="nl-NL"/>
          </a:p>
        </p:txBody>
      </p:sp>
    </p:spTree>
    <p:extLst>
      <p:ext uri="{BB962C8B-B14F-4D97-AF65-F5344CB8AC3E}">
        <p14:creationId xmlns:p14="http://schemas.microsoft.com/office/powerpoint/2010/main" val="1079943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4E93FEEC-164E-441D-AB6E-41D0036C16E8}" type="slidenum">
              <a:rPr lang="nl-NL" smtClean="0"/>
              <a:t>14</a:t>
            </a:fld>
            <a:endParaRPr lang="nl-NL"/>
          </a:p>
        </p:txBody>
      </p:sp>
    </p:spTree>
    <p:extLst>
      <p:ext uri="{BB962C8B-B14F-4D97-AF65-F5344CB8AC3E}">
        <p14:creationId xmlns:p14="http://schemas.microsoft.com/office/powerpoint/2010/main" val="3978416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sp>
        <p:nvSpPr>
          <p:cNvPr id="29" name="object 3"/>
          <p:cNvSpPr/>
          <p:nvPr userDrawn="1"/>
        </p:nvSpPr>
        <p:spPr>
          <a:xfrm>
            <a:off x="-71848" y="5702531"/>
            <a:ext cx="6385391" cy="1155469"/>
          </a:xfrm>
          <a:custGeom>
            <a:avLst/>
            <a:gdLst/>
            <a:ahLst/>
            <a:cxnLst/>
            <a:rect l="l" t="t" r="r" b="b"/>
            <a:pathLst>
              <a:path w="1202055" h="1202054">
                <a:moveTo>
                  <a:pt x="0" y="1201726"/>
                </a:moveTo>
                <a:lnTo>
                  <a:pt x="1201726" y="1201726"/>
                </a:lnTo>
                <a:lnTo>
                  <a:pt x="1201726" y="0"/>
                </a:lnTo>
                <a:lnTo>
                  <a:pt x="0" y="0"/>
                </a:lnTo>
                <a:lnTo>
                  <a:pt x="0" y="1201726"/>
                </a:lnTo>
                <a:close/>
              </a:path>
            </a:pathLst>
          </a:custGeom>
          <a:solidFill>
            <a:srgbClr val="93845B"/>
          </a:solidFill>
        </p:spPr>
        <p:txBody>
          <a:bodyPr wrap="square" lIns="0" tIns="0" rIns="0" bIns="0" rtlCol="0"/>
          <a:lstStyle/>
          <a:p>
            <a:endParaRPr/>
          </a:p>
        </p:txBody>
      </p:sp>
      <p:sp>
        <p:nvSpPr>
          <p:cNvPr id="18" name="object 4"/>
          <p:cNvSpPr/>
          <p:nvPr userDrawn="1"/>
        </p:nvSpPr>
        <p:spPr>
          <a:xfrm flipH="1">
            <a:off x="-103312" y="-93785"/>
            <a:ext cx="12295310" cy="4164428"/>
          </a:xfrm>
          <a:prstGeom prst="rect">
            <a:avLst/>
          </a:prstGeom>
          <a:blipFill>
            <a:blip r:embed="rId2" cstate="print"/>
            <a:srcRect/>
            <a:stretch>
              <a:fillRect l="-231" t="-50572" r="305" b="-75122"/>
            </a:stretch>
          </a:blipFill>
        </p:spPr>
        <p:txBody>
          <a:bodyPr wrap="square" lIns="0" tIns="0" rIns="0" bIns="0" rtlCol="0"/>
          <a:lstStyle/>
          <a:p>
            <a:endParaRPr/>
          </a:p>
        </p:txBody>
      </p:sp>
      <p:sp>
        <p:nvSpPr>
          <p:cNvPr id="20" name="Rechthoek 19"/>
          <p:cNvSpPr/>
          <p:nvPr userDrawn="1"/>
        </p:nvSpPr>
        <p:spPr>
          <a:xfrm>
            <a:off x="6313543" y="5898535"/>
            <a:ext cx="5878457" cy="959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22709" y="5951235"/>
            <a:ext cx="4138582" cy="854063"/>
          </a:xfrm>
          <a:prstGeom prst="rect">
            <a:avLst/>
          </a:prstGeom>
        </p:spPr>
      </p:pic>
      <p:sp>
        <p:nvSpPr>
          <p:cNvPr id="13" name="object 5"/>
          <p:cNvSpPr/>
          <p:nvPr userDrawn="1"/>
        </p:nvSpPr>
        <p:spPr>
          <a:xfrm>
            <a:off x="-71846" y="1348154"/>
            <a:ext cx="1579353" cy="2685898"/>
          </a:xfrm>
          <a:custGeom>
            <a:avLst/>
            <a:gdLst/>
            <a:ahLst/>
            <a:cxnLst/>
            <a:rect l="l" t="t" r="r" b="b"/>
            <a:pathLst>
              <a:path w="4197350" h="4098290">
                <a:moveTo>
                  <a:pt x="0" y="4097915"/>
                </a:moveTo>
                <a:lnTo>
                  <a:pt x="4197218" y="4097915"/>
                </a:lnTo>
                <a:lnTo>
                  <a:pt x="4197218" y="0"/>
                </a:lnTo>
                <a:lnTo>
                  <a:pt x="0" y="0"/>
                </a:lnTo>
                <a:lnTo>
                  <a:pt x="0" y="4097915"/>
                </a:lnTo>
                <a:close/>
              </a:path>
            </a:pathLst>
          </a:custGeom>
          <a:solidFill>
            <a:srgbClr val="6EA9D4">
              <a:alpha val="58000"/>
            </a:srgbClr>
          </a:solidFill>
          <a:ln>
            <a:noFill/>
          </a:ln>
        </p:spPr>
        <p:txBody>
          <a:bodyPr wrap="square" lIns="0" tIns="0" rIns="0" bIns="0" rtlCol="0"/>
          <a:lstStyle/>
          <a:p>
            <a:endParaRPr/>
          </a:p>
        </p:txBody>
      </p:sp>
      <p:sp>
        <p:nvSpPr>
          <p:cNvPr id="16" name="object 8"/>
          <p:cNvSpPr/>
          <p:nvPr userDrawn="1"/>
        </p:nvSpPr>
        <p:spPr>
          <a:xfrm>
            <a:off x="-71846" y="4029896"/>
            <a:ext cx="12282897" cy="1730104"/>
          </a:xfrm>
          <a:custGeom>
            <a:avLst/>
            <a:gdLst/>
            <a:ahLst/>
            <a:cxnLst/>
            <a:rect l="l" t="t" r="r" b="b"/>
            <a:pathLst>
              <a:path w="1220470" h="1220470">
                <a:moveTo>
                  <a:pt x="0" y="1219933"/>
                </a:moveTo>
                <a:lnTo>
                  <a:pt x="1219933" y="1219933"/>
                </a:lnTo>
                <a:lnTo>
                  <a:pt x="1219933" y="0"/>
                </a:lnTo>
                <a:lnTo>
                  <a:pt x="0" y="0"/>
                </a:lnTo>
                <a:lnTo>
                  <a:pt x="0" y="1219933"/>
                </a:lnTo>
                <a:close/>
              </a:path>
            </a:pathLst>
          </a:custGeom>
          <a:solidFill>
            <a:srgbClr val="309FA5"/>
          </a:solidFill>
          <a:ln>
            <a:noFill/>
          </a:ln>
        </p:spPr>
        <p:txBody>
          <a:bodyPr wrap="square" lIns="0" tIns="0" rIns="0" bIns="0" rtlCol="0"/>
          <a:lstStyle/>
          <a:p>
            <a:endParaRPr/>
          </a:p>
        </p:txBody>
      </p:sp>
      <p:sp>
        <p:nvSpPr>
          <p:cNvPr id="14" name="object 6"/>
          <p:cNvSpPr/>
          <p:nvPr userDrawn="1"/>
        </p:nvSpPr>
        <p:spPr>
          <a:xfrm>
            <a:off x="-71847" y="4034052"/>
            <a:ext cx="1583845" cy="2823948"/>
          </a:xfrm>
          <a:custGeom>
            <a:avLst/>
            <a:gdLst/>
            <a:ahLst/>
            <a:cxnLst/>
            <a:rect l="l" t="t" r="r" b="b"/>
            <a:pathLst>
              <a:path w="2550795" h="1250950">
                <a:moveTo>
                  <a:pt x="0" y="1250950"/>
                </a:moveTo>
                <a:lnTo>
                  <a:pt x="2550515" y="1250950"/>
                </a:lnTo>
                <a:lnTo>
                  <a:pt x="2550515" y="0"/>
                </a:lnTo>
                <a:lnTo>
                  <a:pt x="0" y="0"/>
                </a:lnTo>
                <a:lnTo>
                  <a:pt x="0" y="1250950"/>
                </a:lnTo>
                <a:close/>
              </a:path>
            </a:pathLst>
          </a:custGeom>
          <a:solidFill>
            <a:srgbClr val="6C757B">
              <a:alpha val="65098"/>
            </a:srgbClr>
          </a:solidFill>
          <a:ln>
            <a:noFill/>
          </a:ln>
        </p:spPr>
        <p:txBody>
          <a:bodyPr wrap="square" lIns="0" tIns="0" rIns="0" bIns="0" rtlCol="0"/>
          <a:lstStyle/>
          <a:p>
            <a:endParaRPr/>
          </a:p>
        </p:txBody>
      </p:sp>
      <p:sp>
        <p:nvSpPr>
          <p:cNvPr id="19" name="object 8"/>
          <p:cNvSpPr/>
          <p:nvPr userDrawn="1"/>
        </p:nvSpPr>
        <p:spPr>
          <a:xfrm>
            <a:off x="-71845" y="2733688"/>
            <a:ext cx="12268880" cy="1312702"/>
          </a:xfrm>
          <a:custGeom>
            <a:avLst/>
            <a:gdLst/>
            <a:ahLst/>
            <a:cxnLst/>
            <a:rect l="l" t="t" r="r" b="b"/>
            <a:pathLst>
              <a:path w="1220470" h="1220470">
                <a:moveTo>
                  <a:pt x="0" y="1219933"/>
                </a:moveTo>
                <a:lnTo>
                  <a:pt x="1219933" y="1219933"/>
                </a:lnTo>
                <a:lnTo>
                  <a:pt x="1219933" y="0"/>
                </a:lnTo>
                <a:lnTo>
                  <a:pt x="0" y="0"/>
                </a:lnTo>
                <a:lnTo>
                  <a:pt x="0" y="1219933"/>
                </a:lnTo>
                <a:close/>
              </a:path>
            </a:pathLst>
          </a:custGeom>
          <a:solidFill>
            <a:srgbClr val="309FA5">
              <a:alpha val="50196"/>
            </a:srgbClr>
          </a:solidFill>
          <a:ln>
            <a:noFill/>
          </a:ln>
        </p:spPr>
        <p:txBody>
          <a:bodyPr wrap="square" lIns="0" tIns="0" rIns="0" bIns="0" rtlCol="0"/>
          <a:lstStyle/>
          <a:p>
            <a:endParaRPr/>
          </a:p>
        </p:txBody>
      </p:sp>
      <p:sp>
        <p:nvSpPr>
          <p:cNvPr id="2" name="Titel 1">
            <a:extLst>
              <a:ext uri="{FF2B5EF4-FFF2-40B4-BE49-F238E27FC236}">
                <a16:creationId xmlns:a16="http://schemas.microsoft.com/office/drawing/2014/main" id="{DB0C7571-7D12-43DE-B36E-A48ACD2EA58C}"/>
              </a:ext>
            </a:extLst>
          </p:cNvPr>
          <p:cNvSpPr>
            <a:spLocks noGrp="1"/>
          </p:cNvSpPr>
          <p:nvPr>
            <p:ph type="ctrTitle" hasCustomPrompt="1"/>
          </p:nvPr>
        </p:nvSpPr>
        <p:spPr>
          <a:xfrm>
            <a:off x="1695634" y="4088550"/>
            <a:ext cx="10134416" cy="1127826"/>
          </a:xfrm>
          <a:prstGeom prst="rect">
            <a:avLst/>
          </a:prstGeom>
          <a:noFill/>
        </p:spPr>
        <p:txBody>
          <a:bodyPr anchor="ctr" anchorCtr="0">
            <a:noAutofit/>
          </a:bodyPr>
          <a:lstStyle>
            <a:lvl1pPr algn="l">
              <a:defRPr sz="4000" b="1" i="0">
                <a:solidFill>
                  <a:schemeClr val="bg1"/>
                </a:solidFill>
                <a:latin typeface="Arial Narrow" panose="020B0604020202020204" pitchFamily="34" charset="0"/>
                <a:cs typeface="Arial Narrow" panose="020B0604020202020204" pitchFamily="34" charset="0"/>
              </a:defRPr>
            </a:lvl1pPr>
          </a:lstStyle>
          <a:p>
            <a:r>
              <a:rPr lang="nl-NL" dirty="0"/>
              <a:t>Klikken om de titel te bewerken</a:t>
            </a:r>
          </a:p>
        </p:txBody>
      </p:sp>
      <p:sp>
        <p:nvSpPr>
          <p:cNvPr id="28" name="Ondertitel 2"/>
          <p:cNvSpPr>
            <a:spLocks noGrp="1"/>
          </p:cNvSpPr>
          <p:nvPr>
            <p:ph type="subTitle" idx="1" hasCustomPrompt="1"/>
          </p:nvPr>
        </p:nvSpPr>
        <p:spPr>
          <a:xfrm>
            <a:off x="1695633" y="5216376"/>
            <a:ext cx="6781617" cy="351115"/>
          </a:xfrm>
          <a:prstGeom prst="rect">
            <a:avLst/>
          </a:prstGeom>
        </p:spPr>
        <p:txBody>
          <a:bodyPr anchor="t" anchorCtr="0"/>
          <a:lstStyle>
            <a:lvl1pPr marL="0" indent="0" algn="l">
              <a:buNone/>
              <a:defRPr sz="20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 te bewerken</a:t>
            </a:r>
          </a:p>
        </p:txBody>
      </p:sp>
      <p:sp>
        <p:nvSpPr>
          <p:cNvPr id="31" name="Tijdelijke aanduiding voor datum 6"/>
          <p:cNvSpPr>
            <a:spLocks noGrp="1"/>
          </p:cNvSpPr>
          <p:nvPr>
            <p:ph type="dt" sz="half" idx="10"/>
          </p:nvPr>
        </p:nvSpPr>
        <p:spPr>
          <a:xfrm>
            <a:off x="8477250" y="5216376"/>
            <a:ext cx="3352799" cy="351115"/>
          </a:xfrm>
          <a:prstGeom prst="rect">
            <a:avLst/>
          </a:prstGeom>
        </p:spPr>
        <p:txBody>
          <a:bodyPr/>
          <a:lstStyle>
            <a:lvl1pPr algn="r">
              <a:defRPr sz="2000">
                <a:solidFill>
                  <a:schemeClr val="bg1"/>
                </a:solidFill>
                <a:latin typeface="Arial Narrow" panose="020B0606020202030204" pitchFamily="34" charset="0"/>
              </a:defRPr>
            </a:lvl1pPr>
          </a:lstStyle>
          <a:p>
            <a:endParaRPr lang="nl-NL" dirty="0"/>
          </a:p>
        </p:txBody>
      </p:sp>
    </p:spTree>
    <p:extLst>
      <p:ext uri="{BB962C8B-B14F-4D97-AF65-F5344CB8AC3E}">
        <p14:creationId xmlns:p14="http://schemas.microsoft.com/office/powerpoint/2010/main" val="189814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E1E340BF-F5D3-4F36-9894-D7B5B2F29CDA}"/>
              </a:ext>
            </a:extLst>
          </p:cNvPr>
          <p:cNvSpPr/>
          <p:nvPr userDrawn="1"/>
        </p:nvSpPr>
        <p:spPr>
          <a:xfrm>
            <a:off x="0" y="6255845"/>
            <a:ext cx="12192000" cy="602155"/>
          </a:xfrm>
          <a:prstGeom prst="rect">
            <a:avLst/>
          </a:prstGeom>
          <a:solidFill>
            <a:srgbClr val="8066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60A528C-4C5F-473D-9DC1-E8B192FFC0B3}"/>
              </a:ext>
            </a:extLst>
          </p:cNvPr>
          <p:cNvSpPr>
            <a:spLocks noGrp="1"/>
          </p:cNvSpPr>
          <p:nvPr>
            <p:ph type="title" hasCustomPrompt="1"/>
          </p:nvPr>
        </p:nvSpPr>
        <p:spPr>
          <a:xfrm>
            <a:off x="714704" y="365126"/>
            <a:ext cx="10996689" cy="993924"/>
          </a:xfrm>
          <a:prstGeom prst="rect">
            <a:avLst/>
          </a:prstGeom>
        </p:spPr>
        <p:txBody>
          <a:bodyPr anchor="ctr" anchorCtr="0">
            <a:noAutofit/>
          </a:bodyPr>
          <a:lstStyle>
            <a:lvl1pPr>
              <a:defRPr sz="4000" b="1" i="0">
                <a:solidFill>
                  <a:srgbClr val="008F91"/>
                </a:solidFill>
                <a:latin typeface="Arial Narrow" panose="020B0604020202020204" pitchFamily="34" charset="0"/>
                <a:cs typeface="Arial Narrow" panose="020B0604020202020204" pitchFamily="34" charset="0"/>
              </a:defRPr>
            </a:lvl1pPr>
          </a:lstStyle>
          <a:p>
            <a:r>
              <a:rPr lang="nl-NL" dirty="0"/>
              <a:t>Klikken om de titelstijl van het model te bewerken</a:t>
            </a:r>
          </a:p>
        </p:txBody>
      </p:sp>
      <p:sp>
        <p:nvSpPr>
          <p:cNvPr id="3" name="Tijdelijke aanduiding voor inhoud 2">
            <a:extLst>
              <a:ext uri="{FF2B5EF4-FFF2-40B4-BE49-F238E27FC236}">
                <a16:creationId xmlns:a16="http://schemas.microsoft.com/office/drawing/2014/main" id="{C449831F-7C97-4CCA-A321-F049CF711600}"/>
              </a:ext>
            </a:extLst>
          </p:cNvPr>
          <p:cNvSpPr>
            <a:spLocks noGrp="1"/>
          </p:cNvSpPr>
          <p:nvPr>
            <p:ph idx="1" hasCustomPrompt="1"/>
          </p:nvPr>
        </p:nvSpPr>
        <p:spPr>
          <a:xfrm>
            <a:off x="714704" y="1670339"/>
            <a:ext cx="10996689" cy="4590000"/>
          </a:xfrm>
          <a:prstGeom prst="rect">
            <a:avLst/>
          </a:prstGeom>
        </p:spPr>
        <p:txBody>
          <a:bodyPr/>
          <a:lstStyle>
            <a:lvl1pPr marL="357188" indent="-357188">
              <a:buClr>
                <a:srgbClr val="008F91"/>
              </a:buClr>
              <a:buSzPct val="125000"/>
              <a:buFont typeface="Century Gothic" panose="020B0502020202020204" pitchFamily="34" charset="0"/>
              <a:buChar char="▪"/>
              <a:defRPr b="0" i="0" baseline="0">
                <a:solidFill>
                  <a:schemeClr val="tx1">
                    <a:lumMod val="75000"/>
                    <a:lumOff val="25000"/>
                  </a:schemeClr>
                </a:solidFill>
                <a:latin typeface="Arial Narrow" panose="020B0604020202020204" pitchFamily="34" charset="0"/>
                <a:cs typeface="Arial Narrow" panose="020B0604020202020204" pitchFamily="34" charset="0"/>
              </a:defRPr>
            </a:lvl1pPr>
            <a:lvl2pPr marL="714375" indent="-357188">
              <a:buClr>
                <a:srgbClr val="008F91"/>
              </a:buClr>
              <a:buFont typeface="Century Gothic" panose="020B0502020202020204" pitchFamily="34" charset="0"/>
              <a:buChar char="▫"/>
              <a:defRPr b="0" i="0">
                <a:solidFill>
                  <a:schemeClr val="tx1">
                    <a:lumMod val="75000"/>
                    <a:lumOff val="25000"/>
                  </a:schemeClr>
                </a:solidFill>
                <a:latin typeface="Arial Narrow" panose="020B0604020202020204" pitchFamily="34" charset="0"/>
                <a:cs typeface="Arial Narrow" panose="020B0604020202020204" pitchFamily="34" charset="0"/>
              </a:defRPr>
            </a:lvl2pPr>
            <a:lvl3pPr marL="1071563" indent="-357188">
              <a:buClr>
                <a:srgbClr val="008F91"/>
              </a:buClr>
              <a:buSzPct val="90000"/>
              <a:buFont typeface="Symbol" panose="05050102010706020507" pitchFamily="18" charset="2"/>
              <a:buChar char=""/>
              <a:defRPr b="0" i="0">
                <a:solidFill>
                  <a:schemeClr val="tx1">
                    <a:lumMod val="75000"/>
                    <a:lumOff val="25000"/>
                  </a:schemeClr>
                </a:solidFill>
                <a:latin typeface="Arial Narrow" panose="020B0604020202020204" pitchFamily="34" charset="0"/>
                <a:cs typeface="Arial Narrow" panose="020B0604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lvl="0"/>
            <a:r>
              <a:rPr lang="nl-NL" dirty="0"/>
              <a:t>Eerste niveau</a:t>
            </a:r>
          </a:p>
          <a:p>
            <a:pPr lvl="1"/>
            <a:r>
              <a:rPr lang="nl-NL" dirty="0"/>
              <a:t>Tweede niveau</a:t>
            </a:r>
          </a:p>
          <a:p>
            <a:pPr lvl="2"/>
            <a:r>
              <a:rPr lang="nl-NL" dirty="0"/>
              <a:t>Derde niveau</a:t>
            </a:r>
          </a:p>
        </p:txBody>
      </p:sp>
      <p:sp>
        <p:nvSpPr>
          <p:cNvPr id="11" name="Tijdelijke aanduiding voor dianummer 11">
            <a:extLst>
              <a:ext uri="{FF2B5EF4-FFF2-40B4-BE49-F238E27FC236}">
                <a16:creationId xmlns:a16="http://schemas.microsoft.com/office/drawing/2014/main" id="{B516F246-A49B-4A0E-9008-8568EEB3852E}"/>
              </a:ext>
            </a:extLst>
          </p:cNvPr>
          <p:cNvSpPr>
            <a:spLocks noGrp="1"/>
          </p:cNvSpPr>
          <p:nvPr>
            <p:ph type="sldNum" sz="quarter" idx="10"/>
          </p:nvPr>
        </p:nvSpPr>
        <p:spPr>
          <a:xfrm>
            <a:off x="11575640" y="6412922"/>
            <a:ext cx="616360" cy="288000"/>
          </a:xfrm>
          <a:prstGeom prst="rect">
            <a:avLst/>
          </a:prstGeom>
        </p:spPr>
        <p:txBody>
          <a:bodyPr/>
          <a:lstStyle>
            <a:lvl1pPr algn="ctr">
              <a:defRPr sz="1800">
                <a:solidFill>
                  <a:schemeClr val="bg1"/>
                </a:solidFill>
                <a:latin typeface="Arial Narrow" panose="020B0606020202030204" pitchFamily="34" charset="0"/>
              </a:defRPr>
            </a:lvl1pPr>
          </a:lstStyle>
          <a:p>
            <a:fld id="{BC7542B0-25A2-47FA-B68A-E294C9D41D92}" type="slidenum">
              <a:rPr lang="nl-NL" smtClean="0"/>
              <a:pPr/>
              <a:t>‹nr.›</a:t>
            </a:fld>
            <a:endParaRPr lang="nl-NL" dirty="0"/>
          </a:p>
        </p:txBody>
      </p:sp>
      <p:sp>
        <p:nvSpPr>
          <p:cNvPr id="10" name="Rechthoek 9">
            <a:extLst>
              <a:ext uri="{FF2B5EF4-FFF2-40B4-BE49-F238E27FC236}">
                <a16:creationId xmlns:a16="http://schemas.microsoft.com/office/drawing/2014/main" id="{FA622AA2-60CE-4627-A169-05AED3097D84}"/>
              </a:ext>
            </a:extLst>
          </p:cNvPr>
          <p:cNvSpPr/>
          <p:nvPr userDrawn="1"/>
        </p:nvSpPr>
        <p:spPr>
          <a:xfrm>
            <a:off x="2" y="0"/>
            <a:ext cx="714702" cy="6858000"/>
          </a:xfrm>
          <a:prstGeom prst="rect">
            <a:avLst/>
          </a:prstGeom>
          <a:gradFill>
            <a:gsLst>
              <a:gs pos="0">
                <a:schemeClr val="bg1">
                  <a:alpha val="81000"/>
                </a:schemeClr>
              </a:gs>
              <a:gs pos="48000">
                <a:schemeClr val="bg1"/>
              </a:gs>
              <a:gs pos="99000">
                <a:srgbClr val="806626">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C1875053-BA62-604A-9CA5-939260FEE576}"/>
              </a:ext>
            </a:extLst>
          </p:cNvPr>
          <p:cNvSpPr txBox="1"/>
          <p:nvPr userDrawn="1"/>
        </p:nvSpPr>
        <p:spPr>
          <a:xfrm>
            <a:off x="80354" y="1587640"/>
            <a:ext cx="553998" cy="4668205"/>
          </a:xfrm>
          <a:prstGeom prst="rect">
            <a:avLst/>
          </a:prstGeom>
          <a:noFill/>
        </p:spPr>
        <p:txBody>
          <a:bodyPr vert="vert270" wrap="square" rtlCol="0">
            <a:spAutoFit/>
          </a:bodyPr>
          <a:lstStyle/>
          <a:p>
            <a:pPr algn="l"/>
            <a:r>
              <a:rPr lang="nl-NL" sz="2400" b="1" i="0" dirty="0">
                <a:solidFill>
                  <a:schemeClr val="tx1">
                    <a:lumMod val="65000"/>
                    <a:lumOff val="35000"/>
                  </a:schemeClr>
                </a:solidFill>
                <a:latin typeface="Arial Narrow" panose="020B0604020202020204" pitchFamily="34" charset="0"/>
                <a:cs typeface="Arial Narrow" panose="020B0604020202020204" pitchFamily="34" charset="0"/>
              </a:rPr>
              <a:t>Kenniscentrum </a:t>
            </a:r>
            <a:r>
              <a:rPr lang="nl-NL" sz="2400" b="1" i="0" dirty="0" err="1">
                <a:solidFill>
                  <a:srgbClr val="008F91"/>
                </a:solidFill>
                <a:latin typeface="Arial Narrow" panose="020B0604020202020204" pitchFamily="34" charset="0"/>
                <a:cs typeface="Arial Narrow" panose="020B0604020202020204" pitchFamily="34" charset="0"/>
              </a:rPr>
              <a:t>Kinderpalliatieve</a:t>
            </a:r>
            <a:r>
              <a:rPr lang="nl-NL" sz="2400" b="1" i="0" dirty="0">
                <a:solidFill>
                  <a:srgbClr val="008F91"/>
                </a:solidFill>
                <a:latin typeface="Arial Narrow" panose="020B0604020202020204" pitchFamily="34" charset="0"/>
                <a:cs typeface="Arial Narrow" panose="020B0604020202020204" pitchFamily="34" charset="0"/>
              </a:rPr>
              <a:t> Zorg</a:t>
            </a:r>
          </a:p>
        </p:txBody>
      </p:sp>
      <p:pic>
        <p:nvPicPr>
          <p:cNvPr id="13" name="Afbeelding 12">
            <a:extLst>
              <a:ext uri="{FF2B5EF4-FFF2-40B4-BE49-F238E27FC236}">
                <a16:creationId xmlns:a16="http://schemas.microsoft.com/office/drawing/2014/main" id="{71CA5D39-90CE-6945-9E9F-38C1DDABA4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79127" b="-5130"/>
          <a:stretch/>
        </p:blipFill>
        <p:spPr>
          <a:xfrm>
            <a:off x="80354" y="543163"/>
            <a:ext cx="613725" cy="637849"/>
          </a:xfrm>
          <a:prstGeom prst="rect">
            <a:avLst/>
          </a:prstGeom>
          <a:effectLst>
            <a:outerShdw blurRad="50800" dist="38100" dir="2700000" algn="tl" rotWithShape="0">
              <a:schemeClr val="tx1">
                <a:lumMod val="65000"/>
                <a:lumOff val="35000"/>
                <a:alpha val="40000"/>
              </a:schemeClr>
            </a:outerShdw>
          </a:effectLst>
        </p:spPr>
      </p:pic>
    </p:spTree>
    <p:extLst>
      <p:ext uri="{BB962C8B-B14F-4D97-AF65-F5344CB8AC3E}">
        <p14:creationId xmlns:p14="http://schemas.microsoft.com/office/powerpoint/2010/main" val="859874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el en object">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E1E340BF-F5D3-4F36-9894-D7B5B2F29CDA}"/>
              </a:ext>
            </a:extLst>
          </p:cNvPr>
          <p:cNvSpPr/>
          <p:nvPr userDrawn="1"/>
        </p:nvSpPr>
        <p:spPr>
          <a:xfrm>
            <a:off x="0" y="6255845"/>
            <a:ext cx="12192000" cy="602155"/>
          </a:xfrm>
          <a:prstGeom prst="rect">
            <a:avLst/>
          </a:prstGeom>
          <a:solidFill>
            <a:srgbClr val="8066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60A528C-4C5F-473D-9DC1-E8B192FFC0B3}"/>
              </a:ext>
            </a:extLst>
          </p:cNvPr>
          <p:cNvSpPr>
            <a:spLocks noGrp="1"/>
          </p:cNvSpPr>
          <p:nvPr>
            <p:ph type="title" hasCustomPrompt="1"/>
          </p:nvPr>
        </p:nvSpPr>
        <p:spPr>
          <a:xfrm>
            <a:off x="714704" y="365126"/>
            <a:ext cx="10996689" cy="993924"/>
          </a:xfrm>
          <a:prstGeom prst="rect">
            <a:avLst/>
          </a:prstGeom>
        </p:spPr>
        <p:txBody>
          <a:bodyPr anchor="ctr" anchorCtr="0">
            <a:noAutofit/>
          </a:bodyPr>
          <a:lstStyle>
            <a:lvl1pPr>
              <a:defRPr sz="4000" b="1" i="0">
                <a:solidFill>
                  <a:srgbClr val="008F91"/>
                </a:solidFill>
                <a:latin typeface="Arial Narrow" panose="020B0604020202020204" pitchFamily="34" charset="0"/>
                <a:cs typeface="Arial Narrow" panose="020B0604020202020204" pitchFamily="34" charset="0"/>
              </a:defRPr>
            </a:lvl1pPr>
          </a:lstStyle>
          <a:p>
            <a:r>
              <a:rPr lang="nl-NL" dirty="0"/>
              <a:t>Klikken om de titelstijl van het model te bewerken</a:t>
            </a:r>
          </a:p>
        </p:txBody>
      </p:sp>
      <p:sp>
        <p:nvSpPr>
          <p:cNvPr id="3" name="Tijdelijke aanduiding voor inhoud 2">
            <a:extLst>
              <a:ext uri="{FF2B5EF4-FFF2-40B4-BE49-F238E27FC236}">
                <a16:creationId xmlns:a16="http://schemas.microsoft.com/office/drawing/2014/main" id="{C449831F-7C97-4CCA-A321-F049CF711600}"/>
              </a:ext>
            </a:extLst>
          </p:cNvPr>
          <p:cNvSpPr>
            <a:spLocks noGrp="1"/>
          </p:cNvSpPr>
          <p:nvPr>
            <p:ph idx="1" hasCustomPrompt="1"/>
          </p:nvPr>
        </p:nvSpPr>
        <p:spPr>
          <a:xfrm>
            <a:off x="6311393" y="1670339"/>
            <a:ext cx="5400000" cy="4585506"/>
          </a:xfrm>
          <a:prstGeom prst="rect">
            <a:avLst/>
          </a:prstGeom>
        </p:spPr>
        <p:txBody>
          <a:bodyPr/>
          <a:lstStyle>
            <a:lvl1pPr marL="357188" indent="-357188">
              <a:buClr>
                <a:srgbClr val="008F91"/>
              </a:buClr>
              <a:buSzPct val="125000"/>
              <a:buFont typeface="Century Gothic" panose="020B0502020202020204" pitchFamily="34" charset="0"/>
              <a:buChar char="▪"/>
              <a:defRPr b="0" i="0" baseline="0">
                <a:solidFill>
                  <a:schemeClr val="tx1">
                    <a:lumMod val="75000"/>
                    <a:lumOff val="25000"/>
                  </a:schemeClr>
                </a:solidFill>
                <a:latin typeface="Arial Narrow" panose="020B0604020202020204" pitchFamily="34" charset="0"/>
                <a:cs typeface="Arial Narrow" panose="020B0604020202020204" pitchFamily="34" charset="0"/>
              </a:defRPr>
            </a:lvl1pPr>
            <a:lvl2pPr marL="714375" indent="-357188">
              <a:buClr>
                <a:srgbClr val="008F91"/>
              </a:buClr>
              <a:buFont typeface="Century Gothic" panose="020B0502020202020204" pitchFamily="34" charset="0"/>
              <a:buChar char="▫"/>
              <a:defRPr b="0" i="0">
                <a:solidFill>
                  <a:schemeClr val="tx1">
                    <a:lumMod val="75000"/>
                    <a:lumOff val="25000"/>
                  </a:schemeClr>
                </a:solidFill>
                <a:latin typeface="Arial Narrow" panose="020B0604020202020204" pitchFamily="34" charset="0"/>
                <a:cs typeface="Arial Narrow" panose="020B0604020202020204" pitchFamily="34" charset="0"/>
              </a:defRPr>
            </a:lvl2pPr>
            <a:lvl3pPr marL="1071563" indent="-357188">
              <a:buClr>
                <a:srgbClr val="008F91"/>
              </a:buClr>
              <a:buSzPct val="90000"/>
              <a:buFont typeface="Symbol" panose="05050102010706020507" pitchFamily="18" charset="2"/>
              <a:buChar char=""/>
              <a:defRPr b="0" i="0">
                <a:solidFill>
                  <a:schemeClr val="tx1">
                    <a:lumMod val="75000"/>
                    <a:lumOff val="25000"/>
                  </a:schemeClr>
                </a:solidFill>
                <a:latin typeface="Arial Narrow" panose="020B0604020202020204" pitchFamily="34" charset="0"/>
                <a:cs typeface="Arial Narrow" panose="020B0604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lvl="0"/>
            <a:r>
              <a:rPr lang="nl-NL" dirty="0"/>
              <a:t>Eerste niveau</a:t>
            </a:r>
          </a:p>
          <a:p>
            <a:pPr lvl="1"/>
            <a:r>
              <a:rPr lang="nl-NL" dirty="0"/>
              <a:t>Tweede niveau</a:t>
            </a:r>
          </a:p>
          <a:p>
            <a:pPr lvl="2"/>
            <a:r>
              <a:rPr lang="nl-NL" dirty="0"/>
              <a:t>Derde niveau</a:t>
            </a:r>
          </a:p>
        </p:txBody>
      </p:sp>
      <p:sp>
        <p:nvSpPr>
          <p:cNvPr id="11" name="Tijdelijke aanduiding voor dianummer 11">
            <a:extLst>
              <a:ext uri="{FF2B5EF4-FFF2-40B4-BE49-F238E27FC236}">
                <a16:creationId xmlns:a16="http://schemas.microsoft.com/office/drawing/2014/main" id="{B516F246-A49B-4A0E-9008-8568EEB3852E}"/>
              </a:ext>
            </a:extLst>
          </p:cNvPr>
          <p:cNvSpPr>
            <a:spLocks noGrp="1"/>
          </p:cNvSpPr>
          <p:nvPr>
            <p:ph type="sldNum" sz="quarter" idx="10"/>
          </p:nvPr>
        </p:nvSpPr>
        <p:spPr>
          <a:xfrm>
            <a:off x="11575640" y="6412922"/>
            <a:ext cx="616360" cy="288000"/>
          </a:xfrm>
          <a:prstGeom prst="rect">
            <a:avLst/>
          </a:prstGeom>
        </p:spPr>
        <p:txBody>
          <a:bodyPr/>
          <a:lstStyle>
            <a:lvl1pPr algn="ctr">
              <a:defRPr sz="1800">
                <a:solidFill>
                  <a:schemeClr val="bg1"/>
                </a:solidFill>
                <a:latin typeface="Arial Narrow" panose="020B0606020202030204" pitchFamily="34" charset="0"/>
              </a:defRPr>
            </a:lvl1pPr>
          </a:lstStyle>
          <a:p>
            <a:fld id="{BC7542B0-25A2-47FA-B68A-E294C9D41D92}" type="slidenum">
              <a:rPr lang="nl-NL" smtClean="0"/>
              <a:pPr/>
              <a:t>‹nr.›</a:t>
            </a:fld>
            <a:endParaRPr lang="nl-NL" dirty="0"/>
          </a:p>
        </p:txBody>
      </p:sp>
      <p:sp>
        <p:nvSpPr>
          <p:cNvPr id="10" name="Rechthoek 9">
            <a:extLst>
              <a:ext uri="{FF2B5EF4-FFF2-40B4-BE49-F238E27FC236}">
                <a16:creationId xmlns:a16="http://schemas.microsoft.com/office/drawing/2014/main" id="{FA622AA2-60CE-4627-A169-05AED3097D84}"/>
              </a:ext>
            </a:extLst>
          </p:cNvPr>
          <p:cNvSpPr/>
          <p:nvPr userDrawn="1"/>
        </p:nvSpPr>
        <p:spPr>
          <a:xfrm>
            <a:off x="2" y="0"/>
            <a:ext cx="714702" cy="6858000"/>
          </a:xfrm>
          <a:prstGeom prst="rect">
            <a:avLst/>
          </a:prstGeom>
          <a:gradFill>
            <a:gsLst>
              <a:gs pos="0">
                <a:schemeClr val="bg1">
                  <a:alpha val="81000"/>
                </a:schemeClr>
              </a:gs>
              <a:gs pos="48000">
                <a:schemeClr val="bg1"/>
              </a:gs>
              <a:gs pos="99000">
                <a:srgbClr val="806626">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C1875053-BA62-604A-9CA5-939260FEE576}"/>
              </a:ext>
            </a:extLst>
          </p:cNvPr>
          <p:cNvSpPr txBox="1"/>
          <p:nvPr userDrawn="1"/>
        </p:nvSpPr>
        <p:spPr>
          <a:xfrm>
            <a:off x="80354" y="1587640"/>
            <a:ext cx="553998" cy="4668205"/>
          </a:xfrm>
          <a:prstGeom prst="rect">
            <a:avLst/>
          </a:prstGeom>
          <a:noFill/>
        </p:spPr>
        <p:txBody>
          <a:bodyPr vert="vert270" wrap="square" rtlCol="0">
            <a:spAutoFit/>
          </a:bodyPr>
          <a:lstStyle/>
          <a:p>
            <a:pPr algn="l"/>
            <a:r>
              <a:rPr lang="nl-NL" sz="2400" b="1" i="0" dirty="0">
                <a:solidFill>
                  <a:schemeClr val="tx1">
                    <a:lumMod val="65000"/>
                    <a:lumOff val="35000"/>
                  </a:schemeClr>
                </a:solidFill>
                <a:latin typeface="Arial Narrow" panose="020B0604020202020204" pitchFamily="34" charset="0"/>
                <a:cs typeface="Arial Narrow" panose="020B0604020202020204" pitchFamily="34" charset="0"/>
              </a:rPr>
              <a:t>Kenniscentrum </a:t>
            </a:r>
            <a:r>
              <a:rPr lang="nl-NL" sz="2400" b="1" i="0" dirty="0" err="1">
                <a:solidFill>
                  <a:srgbClr val="008F91"/>
                </a:solidFill>
                <a:latin typeface="Arial Narrow" panose="020B0604020202020204" pitchFamily="34" charset="0"/>
                <a:cs typeface="Arial Narrow" panose="020B0604020202020204" pitchFamily="34" charset="0"/>
              </a:rPr>
              <a:t>Kinderpalliatieve</a:t>
            </a:r>
            <a:r>
              <a:rPr lang="nl-NL" sz="2400" b="1" i="0" dirty="0">
                <a:solidFill>
                  <a:srgbClr val="008F91"/>
                </a:solidFill>
                <a:latin typeface="Arial Narrow" panose="020B0604020202020204" pitchFamily="34" charset="0"/>
                <a:cs typeface="Arial Narrow" panose="020B0604020202020204" pitchFamily="34" charset="0"/>
              </a:rPr>
              <a:t> Zorg</a:t>
            </a:r>
          </a:p>
        </p:txBody>
      </p:sp>
      <p:sp>
        <p:nvSpPr>
          <p:cNvPr id="9" name="Tijdelijke aanduiding voor inhoud 2">
            <a:extLst>
              <a:ext uri="{FF2B5EF4-FFF2-40B4-BE49-F238E27FC236}">
                <a16:creationId xmlns:a16="http://schemas.microsoft.com/office/drawing/2014/main" id="{C449831F-7C97-4CCA-A321-F049CF711600}"/>
              </a:ext>
            </a:extLst>
          </p:cNvPr>
          <p:cNvSpPr>
            <a:spLocks noGrp="1"/>
          </p:cNvSpPr>
          <p:nvPr>
            <p:ph idx="11" hasCustomPrompt="1"/>
          </p:nvPr>
        </p:nvSpPr>
        <p:spPr>
          <a:xfrm>
            <a:off x="696000" y="1668158"/>
            <a:ext cx="5400000" cy="4590000"/>
          </a:xfrm>
          <a:prstGeom prst="rect">
            <a:avLst/>
          </a:prstGeom>
        </p:spPr>
        <p:txBody>
          <a:bodyPr/>
          <a:lstStyle>
            <a:lvl1pPr marL="357188" indent="-357188">
              <a:buClr>
                <a:srgbClr val="008F91"/>
              </a:buClr>
              <a:buSzPct val="125000"/>
              <a:buFont typeface="Century Gothic" panose="020B0502020202020204" pitchFamily="34" charset="0"/>
              <a:buChar char="▪"/>
              <a:defRPr b="0" i="0" baseline="0">
                <a:solidFill>
                  <a:schemeClr val="tx1">
                    <a:lumMod val="75000"/>
                    <a:lumOff val="25000"/>
                  </a:schemeClr>
                </a:solidFill>
                <a:latin typeface="Arial Narrow" panose="020B0604020202020204" pitchFamily="34" charset="0"/>
                <a:cs typeface="Arial Narrow" panose="020B0604020202020204" pitchFamily="34" charset="0"/>
              </a:defRPr>
            </a:lvl1pPr>
            <a:lvl2pPr marL="714375" indent="-357188">
              <a:buClr>
                <a:srgbClr val="008F91"/>
              </a:buClr>
              <a:buFont typeface="Century Gothic" panose="020B0502020202020204" pitchFamily="34" charset="0"/>
              <a:buChar char="▫"/>
              <a:defRPr b="0" i="0">
                <a:solidFill>
                  <a:schemeClr val="tx1">
                    <a:lumMod val="75000"/>
                    <a:lumOff val="25000"/>
                  </a:schemeClr>
                </a:solidFill>
                <a:latin typeface="Arial Narrow" panose="020B0604020202020204" pitchFamily="34" charset="0"/>
                <a:cs typeface="Arial Narrow" panose="020B0604020202020204" pitchFamily="34" charset="0"/>
              </a:defRPr>
            </a:lvl2pPr>
            <a:lvl3pPr marL="1071563" indent="-357188">
              <a:buClr>
                <a:srgbClr val="008F91"/>
              </a:buClr>
              <a:buSzPct val="90000"/>
              <a:buFont typeface="Symbol" panose="05050102010706020507" pitchFamily="18" charset="2"/>
              <a:buChar char=""/>
              <a:defRPr b="0" i="0">
                <a:solidFill>
                  <a:schemeClr val="tx1">
                    <a:lumMod val="75000"/>
                    <a:lumOff val="25000"/>
                  </a:schemeClr>
                </a:solidFill>
                <a:latin typeface="Arial Narrow" panose="020B0604020202020204" pitchFamily="34" charset="0"/>
                <a:cs typeface="Arial Narrow" panose="020B0604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lvl="0"/>
            <a:r>
              <a:rPr lang="nl-NL" dirty="0"/>
              <a:t>Object</a:t>
            </a:r>
          </a:p>
        </p:txBody>
      </p:sp>
      <p:pic>
        <p:nvPicPr>
          <p:cNvPr id="14" name="Afbeelding 13">
            <a:extLst>
              <a:ext uri="{FF2B5EF4-FFF2-40B4-BE49-F238E27FC236}">
                <a16:creationId xmlns:a16="http://schemas.microsoft.com/office/drawing/2014/main" id="{71CA5D39-90CE-6945-9E9F-38C1DDABA4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79127" b="-5130"/>
          <a:stretch/>
        </p:blipFill>
        <p:spPr>
          <a:xfrm>
            <a:off x="80354" y="543163"/>
            <a:ext cx="613725" cy="637849"/>
          </a:xfrm>
          <a:prstGeom prst="rect">
            <a:avLst/>
          </a:prstGeom>
          <a:effectLst>
            <a:outerShdw blurRad="50800" dist="38100" dir="2700000" algn="tl" rotWithShape="0">
              <a:schemeClr val="tx1">
                <a:lumMod val="65000"/>
                <a:lumOff val="35000"/>
                <a:alpha val="40000"/>
              </a:schemeClr>
            </a:outerShdw>
          </a:effectLst>
        </p:spPr>
      </p:pic>
    </p:spTree>
    <p:extLst>
      <p:ext uri="{BB962C8B-B14F-4D97-AF65-F5344CB8AC3E}">
        <p14:creationId xmlns:p14="http://schemas.microsoft.com/office/powerpoint/2010/main" val="296624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E1E340BF-F5D3-4F36-9894-D7B5B2F29CDA}"/>
              </a:ext>
            </a:extLst>
          </p:cNvPr>
          <p:cNvSpPr/>
          <p:nvPr userDrawn="1"/>
        </p:nvSpPr>
        <p:spPr>
          <a:xfrm>
            <a:off x="0" y="6255845"/>
            <a:ext cx="12192000" cy="602155"/>
          </a:xfrm>
          <a:prstGeom prst="rect">
            <a:avLst/>
          </a:prstGeom>
          <a:solidFill>
            <a:srgbClr val="8066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60A528C-4C5F-473D-9DC1-E8B192FFC0B3}"/>
              </a:ext>
            </a:extLst>
          </p:cNvPr>
          <p:cNvSpPr>
            <a:spLocks noGrp="1"/>
          </p:cNvSpPr>
          <p:nvPr>
            <p:ph type="title" hasCustomPrompt="1"/>
          </p:nvPr>
        </p:nvSpPr>
        <p:spPr>
          <a:xfrm>
            <a:off x="714704" y="365126"/>
            <a:ext cx="10996689" cy="993924"/>
          </a:xfrm>
          <a:prstGeom prst="rect">
            <a:avLst/>
          </a:prstGeom>
        </p:spPr>
        <p:txBody>
          <a:bodyPr anchor="ctr" anchorCtr="0">
            <a:noAutofit/>
          </a:bodyPr>
          <a:lstStyle>
            <a:lvl1pPr>
              <a:defRPr sz="4000" b="1" i="0">
                <a:solidFill>
                  <a:srgbClr val="008F91"/>
                </a:solidFill>
                <a:latin typeface="Arial Narrow" panose="020B0604020202020204" pitchFamily="34" charset="0"/>
                <a:cs typeface="Arial Narrow" panose="020B0604020202020204" pitchFamily="34" charset="0"/>
              </a:defRPr>
            </a:lvl1pPr>
          </a:lstStyle>
          <a:p>
            <a:r>
              <a:rPr lang="nl-NL" dirty="0"/>
              <a:t>Klikken om de titelstijl van het model te bewerken</a:t>
            </a:r>
          </a:p>
        </p:txBody>
      </p:sp>
      <p:sp>
        <p:nvSpPr>
          <p:cNvPr id="3" name="Tijdelijke aanduiding voor inhoud 2">
            <a:extLst>
              <a:ext uri="{FF2B5EF4-FFF2-40B4-BE49-F238E27FC236}">
                <a16:creationId xmlns:a16="http://schemas.microsoft.com/office/drawing/2014/main" id="{C449831F-7C97-4CCA-A321-F049CF711600}"/>
              </a:ext>
            </a:extLst>
          </p:cNvPr>
          <p:cNvSpPr>
            <a:spLocks noGrp="1"/>
          </p:cNvSpPr>
          <p:nvPr>
            <p:ph idx="1" hasCustomPrompt="1"/>
          </p:nvPr>
        </p:nvSpPr>
        <p:spPr>
          <a:xfrm>
            <a:off x="714704" y="1670339"/>
            <a:ext cx="5400000" cy="4590000"/>
          </a:xfrm>
          <a:prstGeom prst="rect">
            <a:avLst/>
          </a:prstGeom>
        </p:spPr>
        <p:txBody>
          <a:bodyPr/>
          <a:lstStyle>
            <a:lvl1pPr marL="357188" indent="-357188">
              <a:buClr>
                <a:srgbClr val="008F91"/>
              </a:buClr>
              <a:buSzPct val="125000"/>
              <a:buFont typeface="Century Gothic" panose="020B0502020202020204" pitchFamily="34" charset="0"/>
              <a:buChar char="▪"/>
              <a:defRPr b="0" i="0" baseline="0">
                <a:solidFill>
                  <a:schemeClr val="tx1">
                    <a:lumMod val="75000"/>
                    <a:lumOff val="25000"/>
                  </a:schemeClr>
                </a:solidFill>
                <a:latin typeface="Arial Narrow" panose="020B0604020202020204" pitchFamily="34" charset="0"/>
                <a:cs typeface="Arial Narrow" panose="020B0604020202020204" pitchFamily="34" charset="0"/>
              </a:defRPr>
            </a:lvl1pPr>
            <a:lvl2pPr marL="714375" indent="-357188">
              <a:buClr>
                <a:srgbClr val="008F91"/>
              </a:buClr>
              <a:buFont typeface="Century Gothic" panose="020B0502020202020204" pitchFamily="34" charset="0"/>
              <a:buChar char="▫"/>
              <a:defRPr b="0" i="0">
                <a:solidFill>
                  <a:schemeClr val="tx1">
                    <a:lumMod val="75000"/>
                    <a:lumOff val="25000"/>
                  </a:schemeClr>
                </a:solidFill>
                <a:latin typeface="Arial Narrow" panose="020B0604020202020204" pitchFamily="34" charset="0"/>
                <a:cs typeface="Arial Narrow" panose="020B0604020202020204" pitchFamily="34" charset="0"/>
              </a:defRPr>
            </a:lvl2pPr>
            <a:lvl3pPr marL="1071563" indent="-357188">
              <a:buClr>
                <a:srgbClr val="008F91"/>
              </a:buClr>
              <a:buSzPct val="90000"/>
              <a:buFont typeface="Symbol" panose="05050102010706020507" pitchFamily="18" charset="2"/>
              <a:buChar char=""/>
              <a:defRPr b="0" i="0">
                <a:solidFill>
                  <a:schemeClr val="tx1">
                    <a:lumMod val="75000"/>
                    <a:lumOff val="25000"/>
                  </a:schemeClr>
                </a:solidFill>
                <a:latin typeface="Arial Narrow" panose="020B0604020202020204" pitchFamily="34" charset="0"/>
                <a:cs typeface="Arial Narrow" panose="020B0604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lvl="0"/>
            <a:r>
              <a:rPr lang="nl-NL" dirty="0"/>
              <a:t>Eerste niveau</a:t>
            </a:r>
          </a:p>
          <a:p>
            <a:pPr lvl="1"/>
            <a:r>
              <a:rPr lang="nl-NL" dirty="0"/>
              <a:t>Tweede niveau</a:t>
            </a:r>
          </a:p>
          <a:p>
            <a:pPr lvl="2"/>
            <a:r>
              <a:rPr lang="nl-NL" dirty="0"/>
              <a:t>Derde niveau</a:t>
            </a:r>
          </a:p>
        </p:txBody>
      </p:sp>
      <p:sp>
        <p:nvSpPr>
          <p:cNvPr id="11" name="Tijdelijke aanduiding voor dianummer 11">
            <a:extLst>
              <a:ext uri="{FF2B5EF4-FFF2-40B4-BE49-F238E27FC236}">
                <a16:creationId xmlns:a16="http://schemas.microsoft.com/office/drawing/2014/main" id="{B516F246-A49B-4A0E-9008-8568EEB3852E}"/>
              </a:ext>
            </a:extLst>
          </p:cNvPr>
          <p:cNvSpPr>
            <a:spLocks noGrp="1"/>
          </p:cNvSpPr>
          <p:nvPr>
            <p:ph type="sldNum" sz="quarter" idx="10"/>
          </p:nvPr>
        </p:nvSpPr>
        <p:spPr>
          <a:xfrm>
            <a:off x="11575640" y="6412922"/>
            <a:ext cx="616360" cy="288000"/>
          </a:xfrm>
          <a:prstGeom prst="rect">
            <a:avLst/>
          </a:prstGeom>
        </p:spPr>
        <p:txBody>
          <a:bodyPr/>
          <a:lstStyle>
            <a:lvl1pPr algn="ctr">
              <a:defRPr sz="1800">
                <a:solidFill>
                  <a:schemeClr val="bg1"/>
                </a:solidFill>
                <a:latin typeface="Arial Narrow" panose="020B0606020202030204" pitchFamily="34" charset="0"/>
              </a:defRPr>
            </a:lvl1pPr>
          </a:lstStyle>
          <a:p>
            <a:fld id="{BC7542B0-25A2-47FA-B68A-E294C9D41D92}" type="slidenum">
              <a:rPr lang="nl-NL" smtClean="0"/>
              <a:pPr/>
              <a:t>‹nr.›</a:t>
            </a:fld>
            <a:endParaRPr lang="nl-NL" dirty="0"/>
          </a:p>
        </p:txBody>
      </p:sp>
      <p:sp>
        <p:nvSpPr>
          <p:cNvPr id="10" name="Rechthoek 9">
            <a:extLst>
              <a:ext uri="{FF2B5EF4-FFF2-40B4-BE49-F238E27FC236}">
                <a16:creationId xmlns:a16="http://schemas.microsoft.com/office/drawing/2014/main" id="{FA622AA2-60CE-4627-A169-05AED3097D84}"/>
              </a:ext>
            </a:extLst>
          </p:cNvPr>
          <p:cNvSpPr/>
          <p:nvPr userDrawn="1"/>
        </p:nvSpPr>
        <p:spPr>
          <a:xfrm>
            <a:off x="2" y="0"/>
            <a:ext cx="714702" cy="6858000"/>
          </a:xfrm>
          <a:prstGeom prst="rect">
            <a:avLst/>
          </a:prstGeom>
          <a:gradFill>
            <a:gsLst>
              <a:gs pos="0">
                <a:schemeClr val="bg1">
                  <a:alpha val="81000"/>
                </a:schemeClr>
              </a:gs>
              <a:gs pos="48000">
                <a:schemeClr val="bg1"/>
              </a:gs>
              <a:gs pos="99000">
                <a:srgbClr val="806626">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C1875053-BA62-604A-9CA5-939260FEE576}"/>
              </a:ext>
            </a:extLst>
          </p:cNvPr>
          <p:cNvSpPr txBox="1"/>
          <p:nvPr userDrawn="1"/>
        </p:nvSpPr>
        <p:spPr>
          <a:xfrm>
            <a:off x="80354" y="1587640"/>
            <a:ext cx="553998" cy="4668205"/>
          </a:xfrm>
          <a:prstGeom prst="rect">
            <a:avLst/>
          </a:prstGeom>
          <a:noFill/>
        </p:spPr>
        <p:txBody>
          <a:bodyPr vert="vert270" wrap="square" rtlCol="0">
            <a:spAutoFit/>
          </a:bodyPr>
          <a:lstStyle/>
          <a:p>
            <a:pPr algn="l"/>
            <a:r>
              <a:rPr lang="nl-NL" sz="2400" b="1" i="0" dirty="0">
                <a:solidFill>
                  <a:schemeClr val="tx1">
                    <a:lumMod val="65000"/>
                    <a:lumOff val="35000"/>
                  </a:schemeClr>
                </a:solidFill>
                <a:latin typeface="Arial Narrow" panose="020B0604020202020204" pitchFamily="34" charset="0"/>
                <a:cs typeface="Arial Narrow" panose="020B0604020202020204" pitchFamily="34" charset="0"/>
              </a:rPr>
              <a:t>Kenniscentrum </a:t>
            </a:r>
            <a:r>
              <a:rPr lang="nl-NL" sz="2400" b="1" i="0" dirty="0" err="1">
                <a:solidFill>
                  <a:srgbClr val="008F91"/>
                </a:solidFill>
                <a:latin typeface="Arial Narrow" panose="020B0604020202020204" pitchFamily="34" charset="0"/>
                <a:cs typeface="Arial Narrow" panose="020B0604020202020204" pitchFamily="34" charset="0"/>
              </a:rPr>
              <a:t>Kinderpalliatieve</a:t>
            </a:r>
            <a:r>
              <a:rPr lang="nl-NL" sz="2400" b="1" i="0" dirty="0">
                <a:solidFill>
                  <a:srgbClr val="008F91"/>
                </a:solidFill>
                <a:latin typeface="Arial Narrow" panose="020B0604020202020204" pitchFamily="34" charset="0"/>
                <a:cs typeface="Arial Narrow" panose="020B0604020202020204" pitchFamily="34" charset="0"/>
              </a:rPr>
              <a:t> Zorg</a:t>
            </a:r>
          </a:p>
        </p:txBody>
      </p:sp>
      <p:sp>
        <p:nvSpPr>
          <p:cNvPr id="9" name="Tijdelijke aanduiding voor inhoud 2">
            <a:extLst>
              <a:ext uri="{FF2B5EF4-FFF2-40B4-BE49-F238E27FC236}">
                <a16:creationId xmlns:a16="http://schemas.microsoft.com/office/drawing/2014/main" id="{C449831F-7C97-4CCA-A321-F049CF711600}"/>
              </a:ext>
            </a:extLst>
          </p:cNvPr>
          <p:cNvSpPr>
            <a:spLocks noGrp="1"/>
          </p:cNvSpPr>
          <p:nvPr>
            <p:ph idx="11" hasCustomPrompt="1"/>
          </p:nvPr>
        </p:nvSpPr>
        <p:spPr>
          <a:xfrm>
            <a:off x="6311393" y="1665844"/>
            <a:ext cx="5400000" cy="4590000"/>
          </a:xfrm>
          <a:prstGeom prst="rect">
            <a:avLst/>
          </a:prstGeom>
        </p:spPr>
        <p:txBody>
          <a:bodyPr/>
          <a:lstStyle>
            <a:lvl1pPr marL="357188" indent="-357188">
              <a:buClr>
                <a:srgbClr val="008F91"/>
              </a:buClr>
              <a:buSzPct val="125000"/>
              <a:buFont typeface="Century Gothic" panose="020B0502020202020204" pitchFamily="34" charset="0"/>
              <a:buChar char="▪"/>
              <a:defRPr b="0" i="0" baseline="0">
                <a:solidFill>
                  <a:schemeClr val="tx1">
                    <a:lumMod val="75000"/>
                    <a:lumOff val="25000"/>
                  </a:schemeClr>
                </a:solidFill>
                <a:latin typeface="Arial Narrow" panose="020B0604020202020204" pitchFamily="34" charset="0"/>
                <a:cs typeface="Arial Narrow" panose="020B0604020202020204" pitchFamily="34" charset="0"/>
              </a:defRPr>
            </a:lvl1pPr>
            <a:lvl2pPr marL="714375" indent="-357188">
              <a:buClr>
                <a:srgbClr val="008F91"/>
              </a:buClr>
              <a:buFont typeface="Century Gothic" panose="020B0502020202020204" pitchFamily="34" charset="0"/>
              <a:buChar char="▫"/>
              <a:defRPr b="0" i="0">
                <a:solidFill>
                  <a:schemeClr val="tx1">
                    <a:lumMod val="75000"/>
                    <a:lumOff val="25000"/>
                  </a:schemeClr>
                </a:solidFill>
                <a:latin typeface="Arial Narrow" panose="020B0604020202020204" pitchFamily="34" charset="0"/>
                <a:cs typeface="Arial Narrow" panose="020B0604020202020204" pitchFamily="34" charset="0"/>
              </a:defRPr>
            </a:lvl2pPr>
            <a:lvl3pPr marL="1071563" indent="-357188">
              <a:buClr>
                <a:srgbClr val="008F91"/>
              </a:buClr>
              <a:buSzPct val="90000"/>
              <a:buFont typeface="Symbol" panose="05050102010706020507" pitchFamily="18" charset="2"/>
              <a:buChar char=""/>
              <a:defRPr b="0" i="0">
                <a:solidFill>
                  <a:schemeClr val="tx1">
                    <a:lumMod val="75000"/>
                    <a:lumOff val="25000"/>
                  </a:schemeClr>
                </a:solidFill>
                <a:latin typeface="Arial Narrow" panose="020B0604020202020204" pitchFamily="34" charset="0"/>
                <a:cs typeface="Arial Narrow" panose="020B0604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lvl="0"/>
            <a:r>
              <a:rPr lang="nl-NL" dirty="0"/>
              <a:t>Eerste niveau</a:t>
            </a:r>
          </a:p>
          <a:p>
            <a:pPr lvl="1"/>
            <a:r>
              <a:rPr lang="nl-NL" dirty="0"/>
              <a:t>Tweede niveau</a:t>
            </a:r>
          </a:p>
          <a:p>
            <a:pPr lvl="2"/>
            <a:r>
              <a:rPr lang="nl-NL" dirty="0"/>
              <a:t>Derde niveau</a:t>
            </a:r>
          </a:p>
        </p:txBody>
      </p:sp>
      <p:pic>
        <p:nvPicPr>
          <p:cNvPr id="14" name="Afbeelding 13">
            <a:extLst>
              <a:ext uri="{FF2B5EF4-FFF2-40B4-BE49-F238E27FC236}">
                <a16:creationId xmlns:a16="http://schemas.microsoft.com/office/drawing/2014/main" id="{71CA5D39-90CE-6945-9E9F-38C1DDABA4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79127" b="-5130"/>
          <a:stretch/>
        </p:blipFill>
        <p:spPr>
          <a:xfrm>
            <a:off x="80354" y="543163"/>
            <a:ext cx="613725" cy="637849"/>
          </a:xfrm>
          <a:prstGeom prst="rect">
            <a:avLst/>
          </a:prstGeom>
          <a:effectLst>
            <a:outerShdw blurRad="50800" dist="38100" dir="2700000" algn="tl" rotWithShape="0">
              <a:schemeClr val="tx1">
                <a:lumMod val="65000"/>
                <a:lumOff val="35000"/>
                <a:alpha val="40000"/>
              </a:schemeClr>
            </a:outerShdw>
          </a:effectLst>
        </p:spPr>
      </p:pic>
    </p:spTree>
    <p:extLst>
      <p:ext uri="{BB962C8B-B14F-4D97-AF65-F5344CB8AC3E}">
        <p14:creationId xmlns:p14="http://schemas.microsoft.com/office/powerpoint/2010/main" val="87873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 en object">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E1E340BF-F5D3-4F36-9894-D7B5B2F29CDA}"/>
              </a:ext>
            </a:extLst>
          </p:cNvPr>
          <p:cNvSpPr/>
          <p:nvPr userDrawn="1"/>
        </p:nvSpPr>
        <p:spPr>
          <a:xfrm>
            <a:off x="0" y="6255845"/>
            <a:ext cx="12192000" cy="602155"/>
          </a:xfrm>
          <a:prstGeom prst="rect">
            <a:avLst/>
          </a:prstGeom>
          <a:solidFill>
            <a:srgbClr val="8066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60A528C-4C5F-473D-9DC1-E8B192FFC0B3}"/>
              </a:ext>
            </a:extLst>
          </p:cNvPr>
          <p:cNvSpPr>
            <a:spLocks noGrp="1"/>
          </p:cNvSpPr>
          <p:nvPr>
            <p:ph type="title" hasCustomPrompt="1"/>
          </p:nvPr>
        </p:nvSpPr>
        <p:spPr>
          <a:xfrm>
            <a:off x="714704" y="365126"/>
            <a:ext cx="10996689" cy="993924"/>
          </a:xfrm>
          <a:prstGeom prst="rect">
            <a:avLst/>
          </a:prstGeom>
        </p:spPr>
        <p:txBody>
          <a:bodyPr anchor="ctr" anchorCtr="0">
            <a:noAutofit/>
          </a:bodyPr>
          <a:lstStyle>
            <a:lvl1pPr>
              <a:defRPr sz="4000" b="1" i="0">
                <a:solidFill>
                  <a:srgbClr val="008F91"/>
                </a:solidFill>
                <a:latin typeface="Arial Narrow" panose="020B0604020202020204" pitchFamily="34" charset="0"/>
                <a:cs typeface="Arial Narrow" panose="020B0604020202020204" pitchFamily="34" charset="0"/>
              </a:defRPr>
            </a:lvl1pPr>
          </a:lstStyle>
          <a:p>
            <a:r>
              <a:rPr lang="nl-NL" dirty="0"/>
              <a:t>Klikken om de titelstijl van het model te bewerken</a:t>
            </a:r>
          </a:p>
        </p:txBody>
      </p:sp>
      <p:sp>
        <p:nvSpPr>
          <p:cNvPr id="3" name="Tijdelijke aanduiding voor inhoud 2">
            <a:extLst>
              <a:ext uri="{FF2B5EF4-FFF2-40B4-BE49-F238E27FC236}">
                <a16:creationId xmlns:a16="http://schemas.microsoft.com/office/drawing/2014/main" id="{C449831F-7C97-4CCA-A321-F049CF711600}"/>
              </a:ext>
            </a:extLst>
          </p:cNvPr>
          <p:cNvSpPr>
            <a:spLocks noGrp="1"/>
          </p:cNvSpPr>
          <p:nvPr>
            <p:ph idx="1" hasCustomPrompt="1"/>
          </p:nvPr>
        </p:nvSpPr>
        <p:spPr>
          <a:xfrm>
            <a:off x="714704" y="1670339"/>
            <a:ext cx="7306689" cy="4585506"/>
          </a:xfrm>
          <a:prstGeom prst="rect">
            <a:avLst/>
          </a:prstGeom>
        </p:spPr>
        <p:txBody>
          <a:bodyPr/>
          <a:lstStyle>
            <a:lvl1pPr marL="357188" indent="-357188">
              <a:buClr>
                <a:srgbClr val="008F91"/>
              </a:buClr>
              <a:buSzPct val="125000"/>
              <a:buFont typeface="Century Gothic" panose="020B0502020202020204" pitchFamily="34" charset="0"/>
              <a:buChar char="▪"/>
              <a:defRPr b="0" i="0" baseline="0">
                <a:solidFill>
                  <a:schemeClr val="tx1">
                    <a:lumMod val="75000"/>
                    <a:lumOff val="25000"/>
                  </a:schemeClr>
                </a:solidFill>
                <a:latin typeface="Arial Narrow" panose="020B0604020202020204" pitchFamily="34" charset="0"/>
                <a:cs typeface="Arial Narrow" panose="020B0604020202020204" pitchFamily="34" charset="0"/>
              </a:defRPr>
            </a:lvl1pPr>
            <a:lvl2pPr marL="714375" indent="-357188">
              <a:buClr>
                <a:srgbClr val="008F91"/>
              </a:buClr>
              <a:buFont typeface="Century Gothic" panose="020B0502020202020204" pitchFamily="34" charset="0"/>
              <a:buChar char="▫"/>
              <a:defRPr b="0" i="0">
                <a:solidFill>
                  <a:schemeClr val="tx1">
                    <a:lumMod val="75000"/>
                    <a:lumOff val="25000"/>
                  </a:schemeClr>
                </a:solidFill>
                <a:latin typeface="Arial Narrow" panose="020B0604020202020204" pitchFamily="34" charset="0"/>
                <a:cs typeface="Arial Narrow" panose="020B0604020202020204" pitchFamily="34" charset="0"/>
              </a:defRPr>
            </a:lvl2pPr>
            <a:lvl3pPr marL="1071563" indent="-357188">
              <a:buClr>
                <a:srgbClr val="008F91"/>
              </a:buClr>
              <a:buSzPct val="90000"/>
              <a:buFont typeface="Symbol" panose="05050102010706020507" pitchFamily="18" charset="2"/>
              <a:buChar char=""/>
              <a:defRPr b="0" i="0">
                <a:solidFill>
                  <a:schemeClr val="tx1">
                    <a:lumMod val="75000"/>
                    <a:lumOff val="25000"/>
                  </a:schemeClr>
                </a:solidFill>
                <a:latin typeface="Arial Narrow" panose="020B0604020202020204" pitchFamily="34" charset="0"/>
                <a:cs typeface="Arial Narrow" panose="020B0604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lvl="0"/>
            <a:r>
              <a:rPr lang="nl-NL" dirty="0"/>
              <a:t>Eerste niveau</a:t>
            </a:r>
          </a:p>
          <a:p>
            <a:pPr lvl="1"/>
            <a:r>
              <a:rPr lang="nl-NL" dirty="0"/>
              <a:t>Tweede niveau</a:t>
            </a:r>
          </a:p>
          <a:p>
            <a:pPr lvl="2"/>
            <a:r>
              <a:rPr lang="nl-NL" dirty="0"/>
              <a:t>Derde niveau</a:t>
            </a:r>
          </a:p>
        </p:txBody>
      </p:sp>
      <p:sp>
        <p:nvSpPr>
          <p:cNvPr id="11" name="Tijdelijke aanduiding voor dianummer 11">
            <a:extLst>
              <a:ext uri="{FF2B5EF4-FFF2-40B4-BE49-F238E27FC236}">
                <a16:creationId xmlns:a16="http://schemas.microsoft.com/office/drawing/2014/main" id="{B516F246-A49B-4A0E-9008-8568EEB3852E}"/>
              </a:ext>
            </a:extLst>
          </p:cNvPr>
          <p:cNvSpPr>
            <a:spLocks noGrp="1"/>
          </p:cNvSpPr>
          <p:nvPr>
            <p:ph type="sldNum" sz="quarter" idx="10"/>
          </p:nvPr>
        </p:nvSpPr>
        <p:spPr>
          <a:xfrm>
            <a:off x="11575640" y="6412922"/>
            <a:ext cx="616360" cy="288000"/>
          </a:xfrm>
          <a:prstGeom prst="rect">
            <a:avLst/>
          </a:prstGeom>
        </p:spPr>
        <p:txBody>
          <a:bodyPr/>
          <a:lstStyle>
            <a:lvl1pPr algn="ctr">
              <a:defRPr sz="1800">
                <a:solidFill>
                  <a:schemeClr val="bg1"/>
                </a:solidFill>
                <a:latin typeface="Arial Narrow" panose="020B0606020202030204" pitchFamily="34" charset="0"/>
              </a:defRPr>
            </a:lvl1pPr>
          </a:lstStyle>
          <a:p>
            <a:fld id="{BC7542B0-25A2-47FA-B68A-E294C9D41D92}" type="slidenum">
              <a:rPr lang="nl-NL" smtClean="0"/>
              <a:pPr/>
              <a:t>‹nr.›</a:t>
            </a:fld>
            <a:endParaRPr lang="nl-NL" dirty="0"/>
          </a:p>
        </p:txBody>
      </p:sp>
      <p:sp>
        <p:nvSpPr>
          <p:cNvPr id="10" name="Rechthoek 9">
            <a:extLst>
              <a:ext uri="{FF2B5EF4-FFF2-40B4-BE49-F238E27FC236}">
                <a16:creationId xmlns:a16="http://schemas.microsoft.com/office/drawing/2014/main" id="{FA622AA2-60CE-4627-A169-05AED3097D84}"/>
              </a:ext>
            </a:extLst>
          </p:cNvPr>
          <p:cNvSpPr/>
          <p:nvPr userDrawn="1"/>
        </p:nvSpPr>
        <p:spPr>
          <a:xfrm>
            <a:off x="2" y="0"/>
            <a:ext cx="714702" cy="6858000"/>
          </a:xfrm>
          <a:prstGeom prst="rect">
            <a:avLst/>
          </a:prstGeom>
          <a:gradFill>
            <a:gsLst>
              <a:gs pos="0">
                <a:schemeClr val="bg1">
                  <a:alpha val="81000"/>
                </a:schemeClr>
              </a:gs>
              <a:gs pos="48000">
                <a:schemeClr val="bg1"/>
              </a:gs>
              <a:gs pos="99000">
                <a:srgbClr val="806626">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C1875053-BA62-604A-9CA5-939260FEE576}"/>
              </a:ext>
            </a:extLst>
          </p:cNvPr>
          <p:cNvSpPr txBox="1"/>
          <p:nvPr userDrawn="1"/>
        </p:nvSpPr>
        <p:spPr>
          <a:xfrm>
            <a:off x="80354" y="1587640"/>
            <a:ext cx="553998" cy="4668205"/>
          </a:xfrm>
          <a:prstGeom prst="rect">
            <a:avLst/>
          </a:prstGeom>
          <a:noFill/>
        </p:spPr>
        <p:txBody>
          <a:bodyPr vert="vert270" wrap="square" rtlCol="0">
            <a:spAutoFit/>
          </a:bodyPr>
          <a:lstStyle/>
          <a:p>
            <a:pPr algn="l"/>
            <a:r>
              <a:rPr lang="nl-NL" sz="2400" b="1" i="0" dirty="0">
                <a:solidFill>
                  <a:schemeClr val="tx1">
                    <a:lumMod val="65000"/>
                    <a:lumOff val="35000"/>
                  </a:schemeClr>
                </a:solidFill>
                <a:latin typeface="Arial Narrow" panose="020B0604020202020204" pitchFamily="34" charset="0"/>
                <a:cs typeface="Arial Narrow" panose="020B0604020202020204" pitchFamily="34" charset="0"/>
              </a:rPr>
              <a:t>Kenniscentrum </a:t>
            </a:r>
            <a:r>
              <a:rPr lang="nl-NL" sz="2400" b="1" i="0" dirty="0" err="1">
                <a:solidFill>
                  <a:srgbClr val="008F91"/>
                </a:solidFill>
                <a:latin typeface="Arial Narrow" panose="020B0604020202020204" pitchFamily="34" charset="0"/>
                <a:cs typeface="Arial Narrow" panose="020B0604020202020204" pitchFamily="34" charset="0"/>
              </a:rPr>
              <a:t>Kinderpalliatieve</a:t>
            </a:r>
            <a:r>
              <a:rPr lang="nl-NL" sz="2400" b="1" i="0" dirty="0">
                <a:solidFill>
                  <a:srgbClr val="008F91"/>
                </a:solidFill>
                <a:latin typeface="Arial Narrow" panose="020B0604020202020204" pitchFamily="34" charset="0"/>
                <a:cs typeface="Arial Narrow" panose="020B0604020202020204" pitchFamily="34" charset="0"/>
              </a:rPr>
              <a:t> Zorg</a:t>
            </a:r>
          </a:p>
        </p:txBody>
      </p:sp>
      <p:pic>
        <p:nvPicPr>
          <p:cNvPr id="14" name="Afbeelding 13">
            <a:extLst>
              <a:ext uri="{FF2B5EF4-FFF2-40B4-BE49-F238E27FC236}">
                <a16:creationId xmlns:a16="http://schemas.microsoft.com/office/drawing/2014/main" id="{71CA5D39-90CE-6945-9E9F-38C1DDABA4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79127" b="-5130"/>
          <a:stretch/>
        </p:blipFill>
        <p:spPr>
          <a:xfrm>
            <a:off x="80354" y="543163"/>
            <a:ext cx="613725" cy="637849"/>
          </a:xfrm>
          <a:prstGeom prst="rect">
            <a:avLst/>
          </a:prstGeom>
          <a:effectLst>
            <a:outerShdw blurRad="50800" dist="38100" dir="2700000" algn="tl" rotWithShape="0">
              <a:schemeClr val="tx1">
                <a:lumMod val="65000"/>
                <a:lumOff val="35000"/>
                <a:alpha val="40000"/>
              </a:schemeClr>
            </a:outerShdw>
          </a:effectLst>
        </p:spPr>
      </p:pic>
      <p:sp>
        <p:nvSpPr>
          <p:cNvPr id="13" name="Tijdelijke aanduiding voor inhoud 2">
            <a:extLst>
              <a:ext uri="{FF2B5EF4-FFF2-40B4-BE49-F238E27FC236}">
                <a16:creationId xmlns:a16="http://schemas.microsoft.com/office/drawing/2014/main" id="{C449831F-7C97-4CCA-A321-F049CF711600}"/>
              </a:ext>
            </a:extLst>
          </p:cNvPr>
          <p:cNvSpPr>
            <a:spLocks noGrp="1"/>
          </p:cNvSpPr>
          <p:nvPr>
            <p:ph idx="11"/>
          </p:nvPr>
        </p:nvSpPr>
        <p:spPr>
          <a:xfrm>
            <a:off x="8291393" y="1670339"/>
            <a:ext cx="3420000" cy="216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008F91"/>
              </a:buClr>
              <a:buSzPct val="125000"/>
              <a:buFont typeface="Century Gothic" panose="020B0502020202020204" pitchFamily="34" charset="0"/>
              <a:buNone/>
              <a:tabLst/>
              <a:defRPr b="0" i="0" baseline="0">
                <a:solidFill>
                  <a:schemeClr val="tx1">
                    <a:lumMod val="75000"/>
                    <a:lumOff val="25000"/>
                  </a:schemeClr>
                </a:solidFill>
                <a:latin typeface="Arial Narrow" panose="020B0604020202020204" pitchFamily="34" charset="0"/>
                <a:cs typeface="Arial Narrow" panose="020B0604020202020204" pitchFamily="34" charset="0"/>
              </a:defRPr>
            </a:lvl1pPr>
            <a:lvl2pPr marL="714375" indent="-357188">
              <a:buClr>
                <a:srgbClr val="008F91"/>
              </a:buClr>
              <a:buFont typeface="Century Gothic" panose="020B0502020202020204" pitchFamily="34" charset="0"/>
              <a:buChar char="▫"/>
              <a:defRPr b="0" i="0">
                <a:solidFill>
                  <a:schemeClr val="tx1">
                    <a:lumMod val="75000"/>
                    <a:lumOff val="25000"/>
                  </a:schemeClr>
                </a:solidFill>
                <a:latin typeface="Arial Narrow" panose="020B0604020202020204" pitchFamily="34" charset="0"/>
                <a:cs typeface="Arial Narrow" panose="020B0604020202020204" pitchFamily="34" charset="0"/>
              </a:defRPr>
            </a:lvl2pPr>
            <a:lvl3pPr marL="1071563" indent="-357188">
              <a:buClr>
                <a:srgbClr val="008F91"/>
              </a:buClr>
              <a:buSzPct val="90000"/>
              <a:buFont typeface="Symbol" panose="05050102010706020507" pitchFamily="18" charset="2"/>
              <a:buChar char=""/>
              <a:defRPr b="0" i="0">
                <a:solidFill>
                  <a:schemeClr val="tx1">
                    <a:lumMod val="75000"/>
                    <a:lumOff val="25000"/>
                  </a:schemeClr>
                </a:solidFill>
                <a:latin typeface="Arial Narrow" panose="020B0604020202020204" pitchFamily="34" charset="0"/>
                <a:cs typeface="Arial Narrow" panose="020B0604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marL="357188" marR="0" lvl="0" indent="-357188" algn="l" defTabSz="914400" rtl="0" eaLnBrk="1" fontAlgn="auto" latinLnBrk="0" hangingPunct="1">
              <a:lnSpc>
                <a:spcPct val="90000"/>
              </a:lnSpc>
              <a:spcBef>
                <a:spcPts val="1000"/>
              </a:spcBef>
              <a:spcAft>
                <a:spcPts val="0"/>
              </a:spcAft>
              <a:buClr>
                <a:srgbClr val="008F91"/>
              </a:buClr>
              <a:buSzPct val="125000"/>
              <a:buFont typeface="Century Gothic" panose="020B0502020202020204" pitchFamily="34" charset="0"/>
              <a:buChar char="▪"/>
              <a:tabLst/>
              <a:defRPr/>
            </a:pPr>
            <a:r>
              <a:rPr lang="nl-NL"/>
              <a:t>Klikken om de tekststijl van het model te bewerken</a:t>
            </a:r>
          </a:p>
        </p:txBody>
      </p:sp>
      <p:sp>
        <p:nvSpPr>
          <p:cNvPr id="16" name="Tijdelijke aanduiding voor inhoud 2">
            <a:extLst>
              <a:ext uri="{FF2B5EF4-FFF2-40B4-BE49-F238E27FC236}">
                <a16:creationId xmlns:a16="http://schemas.microsoft.com/office/drawing/2014/main" id="{C449831F-7C97-4CCA-A321-F049CF711600}"/>
              </a:ext>
            </a:extLst>
          </p:cNvPr>
          <p:cNvSpPr>
            <a:spLocks noGrp="1"/>
          </p:cNvSpPr>
          <p:nvPr>
            <p:ph idx="12"/>
          </p:nvPr>
        </p:nvSpPr>
        <p:spPr>
          <a:xfrm>
            <a:off x="8291393" y="4095844"/>
            <a:ext cx="3420000" cy="216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008F91"/>
              </a:buClr>
              <a:buSzPct val="125000"/>
              <a:buFont typeface="Century Gothic" panose="020B0502020202020204" pitchFamily="34" charset="0"/>
              <a:buNone/>
              <a:tabLst/>
              <a:defRPr b="0" i="0" baseline="0">
                <a:solidFill>
                  <a:schemeClr val="tx1">
                    <a:lumMod val="75000"/>
                    <a:lumOff val="25000"/>
                  </a:schemeClr>
                </a:solidFill>
                <a:latin typeface="Arial Narrow" panose="020B0604020202020204" pitchFamily="34" charset="0"/>
                <a:cs typeface="Arial Narrow" panose="020B0604020202020204" pitchFamily="34" charset="0"/>
              </a:defRPr>
            </a:lvl1pPr>
            <a:lvl2pPr marL="714375" indent="-357188">
              <a:buClr>
                <a:srgbClr val="008F91"/>
              </a:buClr>
              <a:buFont typeface="Century Gothic" panose="020B0502020202020204" pitchFamily="34" charset="0"/>
              <a:buChar char="▫"/>
              <a:defRPr b="0" i="0">
                <a:solidFill>
                  <a:schemeClr val="tx1">
                    <a:lumMod val="75000"/>
                    <a:lumOff val="25000"/>
                  </a:schemeClr>
                </a:solidFill>
                <a:latin typeface="Arial Narrow" panose="020B0604020202020204" pitchFamily="34" charset="0"/>
                <a:cs typeface="Arial Narrow" panose="020B0604020202020204" pitchFamily="34" charset="0"/>
              </a:defRPr>
            </a:lvl2pPr>
            <a:lvl3pPr marL="1071563" indent="-357188">
              <a:buClr>
                <a:srgbClr val="008F91"/>
              </a:buClr>
              <a:buSzPct val="90000"/>
              <a:buFont typeface="Symbol" panose="05050102010706020507" pitchFamily="18" charset="2"/>
              <a:buChar char=""/>
              <a:defRPr b="0" i="0">
                <a:solidFill>
                  <a:schemeClr val="tx1">
                    <a:lumMod val="75000"/>
                    <a:lumOff val="25000"/>
                  </a:schemeClr>
                </a:solidFill>
                <a:latin typeface="Arial Narrow" panose="020B0604020202020204" pitchFamily="34" charset="0"/>
                <a:cs typeface="Arial Narrow" panose="020B0604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marL="357188" marR="0" lvl="0" indent="-357188" algn="l" defTabSz="914400" rtl="0" eaLnBrk="1" fontAlgn="auto" latinLnBrk="0" hangingPunct="1">
              <a:lnSpc>
                <a:spcPct val="90000"/>
              </a:lnSpc>
              <a:spcBef>
                <a:spcPts val="1000"/>
              </a:spcBef>
              <a:spcAft>
                <a:spcPts val="0"/>
              </a:spcAft>
              <a:buClr>
                <a:srgbClr val="008F91"/>
              </a:buClr>
              <a:buSzPct val="125000"/>
              <a:buFont typeface="Century Gothic" panose="020B0502020202020204" pitchFamily="34" charset="0"/>
              <a:buChar char="▪"/>
              <a:tabLst/>
              <a:defRPr/>
            </a:pPr>
            <a:r>
              <a:rPr lang="nl-NL"/>
              <a:t>Klikken om de tekststijl van het model te bewerken</a:t>
            </a:r>
          </a:p>
        </p:txBody>
      </p:sp>
    </p:spTree>
    <p:extLst>
      <p:ext uri="{BB962C8B-B14F-4D97-AF65-F5344CB8AC3E}">
        <p14:creationId xmlns:p14="http://schemas.microsoft.com/office/powerpoint/2010/main" val="223015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el en object">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E1E340BF-F5D3-4F36-9894-D7B5B2F29CDA}"/>
              </a:ext>
            </a:extLst>
          </p:cNvPr>
          <p:cNvSpPr/>
          <p:nvPr userDrawn="1"/>
        </p:nvSpPr>
        <p:spPr>
          <a:xfrm>
            <a:off x="0" y="6255845"/>
            <a:ext cx="12192000" cy="602155"/>
          </a:xfrm>
          <a:prstGeom prst="rect">
            <a:avLst/>
          </a:prstGeom>
          <a:solidFill>
            <a:srgbClr val="8066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60A528C-4C5F-473D-9DC1-E8B192FFC0B3}"/>
              </a:ext>
            </a:extLst>
          </p:cNvPr>
          <p:cNvSpPr>
            <a:spLocks noGrp="1"/>
          </p:cNvSpPr>
          <p:nvPr>
            <p:ph type="title" hasCustomPrompt="1"/>
          </p:nvPr>
        </p:nvSpPr>
        <p:spPr>
          <a:xfrm>
            <a:off x="714703" y="365126"/>
            <a:ext cx="10996689" cy="993924"/>
          </a:xfrm>
          <a:prstGeom prst="rect">
            <a:avLst/>
          </a:prstGeom>
        </p:spPr>
        <p:txBody>
          <a:bodyPr anchor="ctr" anchorCtr="0">
            <a:noAutofit/>
          </a:bodyPr>
          <a:lstStyle>
            <a:lvl1pPr>
              <a:defRPr sz="4000" b="1" i="0">
                <a:solidFill>
                  <a:srgbClr val="008F91"/>
                </a:solidFill>
                <a:latin typeface="Arial Narrow" panose="020B0604020202020204" pitchFamily="34" charset="0"/>
                <a:cs typeface="Arial Narrow" panose="020B0604020202020204" pitchFamily="34" charset="0"/>
              </a:defRPr>
            </a:lvl1pPr>
          </a:lstStyle>
          <a:p>
            <a:r>
              <a:rPr lang="nl-NL" dirty="0"/>
              <a:t>Klikken om de titelstijl van het model te bewerken</a:t>
            </a:r>
          </a:p>
        </p:txBody>
      </p:sp>
      <p:sp>
        <p:nvSpPr>
          <p:cNvPr id="11" name="Tijdelijke aanduiding voor dianummer 11">
            <a:extLst>
              <a:ext uri="{FF2B5EF4-FFF2-40B4-BE49-F238E27FC236}">
                <a16:creationId xmlns:a16="http://schemas.microsoft.com/office/drawing/2014/main" id="{B516F246-A49B-4A0E-9008-8568EEB3852E}"/>
              </a:ext>
            </a:extLst>
          </p:cNvPr>
          <p:cNvSpPr>
            <a:spLocks noGrp="1"/>
          </p:cNvSpPr>
          <p:nvPr>
            <p:ph type="sldNum" sz="quarter" idx="10"/>
          </p:nvPr>
        </p:nvSpPr>
        <p:spPr>
          <a:xfrm>
            <a:off x="11575640" y="6412922"/>
            <a:ext cx="616360" cy="288000"/>
          </a:xfrm>
          <a:prstGeom prst="rect">
            <a:avLst/>
          </a:prstGeom>
        </p:spPr>
        <p:txBody>
          <a:bodyPr/>
          <a:lstStyle>
            <a:lvl1pPr algn="ctr">
              <a:defRPr sz="1800">
                <a:solidFill>
                  <a:schemeClr val="bg1"/>
                </a:solidFill>
                <a:latin typeface="Arial Narrow" panose="020B0606020202030204" pitchFamily="34" charset="0"/>
              </a:defRPr>
            </a:lvl1pPr>
          </a:lstStyle>
          <a:p>
            <a:fld id="{BC7542B0-25A2-47FA-B68A-E294C9D41D92}" type="slidenum">
              <a:rPr lang="nl-NL" smtClean="0"/>
              <a:pPr/>
              <a:t>‹nr.›</a:t>
            </a:fld>
            <a:endParaRPr lang="nl-NL" dirty="0"/>
          </a:p>
        </p:txBody>
      </p:sp>
      <p:sp>
        <p:nvSpPr>
          <p:cNvPr id="10" name="Rechthoek 9">
            <a:extLst>
              <a:ext uri="{FF2B5EF4-FFF2-40B4-BE49-F238E27FC236}">
                <a16:creationId xmlns:a16="http://schemas.microsoft.com/office/drawing/2014/main" id="{FA622AA2-60CE-4627-A169-05AED3097D84}"/>
              </a:ext>
            </a:extLst>
          </p:cNvPr>
          <p:cNvSpPr/>
          <p:nvPr userDrawn="1"/>
        </p:nvSpPr>
        <p:spPr>
          <a:xfrm>
            <a:off x="2" y="0"/>
            <a:ext cx="714702" cy="6858000"/>
          </a:xfrm>
          <a:prstGeom prst="rect">
            <a:avLst/>
          </a:prstGeom>
          <a:gradFill>
            <a:gsLst>
              <a:gs pos="0">
                <a:schemeClr val="bg1">
                  <a:alpha val="81000"/>
                </a:schemeClr>
              </a:gs>
              <a:gs pos="48000">
                <a:schemeClr val="bg1"/>
              </a:gs>
              <a:gs pos="99000">
                <a:srgbClr val="806626">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C1875053-BA62-604A-9CA5-939260FEE576}"/>
              </a:ext>
            </a:extLst>
          </p:cNvPr>
          <p:cNvSpPr txBox="1"/>
          <p:nvPr userDrawn="1"/>
        </p:nvSpPr>
        <p:spPr>
          <a:xfrm>
            <a:off x="80354" y="1587640"/>
            <a:ext cx="553998" cy="4668205"/>
          </a:xfrm>
          <a:prstGeom prst="rect">
            <a:avLst/>
          </a:prstGeom>
          <a:noFill/>
        </p:spPr>
        <p:txBody>
          <a:bodyPr vert="vert270" wrap="square" rtlCol="0">
            <a:spAutoFit/>
          </a:bodyPr>
          <a:lstStyle/>
          <a:p>
            <a:pPr algn="l"/>
            <a:r>
              <a:rPr lang="nl-NL" sz="2400" b="1" i="0" dirty="0">
                <a:solidFill>
                  <a:schemeClr val="tx1">
                    <a:lumMod val="65000"/>
                    <a:lumOff val="35000"/>
                  </a:schemeClr>
                </a:solidFill>
                <a:latin typeface="Arial Narrow" panose="020B0604020202020204" pitchFamily="34" charset="0"/>
                <a:cs typeface="Arial Narrow" panose="020B0604020202020204" pitchFamily="34" charset="0"/>
              </a:rPr>
              <a:t>Kenniscentrum </a:t>
            </a:r>
            <a:r>
              <a:rPr lang="nl-NL" sz="2400" b="1" i="0" dirty="0" err="1">
                <a:solidFill>
                  <a:srgbClr val="008F91"/>
                </a:solidFill>
                <a:latin typeface="Arial Narrow" panose="020B0604020202020204" pitchFamily="34" charset="0"/>
                <a:cs typeface="Arial Narrow" panose="020B0604020202020204" pitchFamily="34" charset="0"/>
              </a:rPr>
              <a:t>Kinderpalliatieve</a:t>
            </a:r>
            <a:r>
              <a:rPr lang="nl-NL" sz="2400" b="1" i="0" dirty="0">
                <a:solidFill>
                  <a:srgbClr val="008F91"/>
                </a:solidFill>
                <a:latin typeface="Arial Narrow" panose="020B0604020202020204" pitchFamily="34" charset="0"/>
                <a:cs typeface="Arial Narrow" panose="020B0604020202020204" pitchFamily="34" charset="0"/>
              </a:rPr>
              <a:t> Zorg</a:t>
            </a:r>
          </a:p>
        </p:txBody>
      </p:sp>
      <p:pic>
        <p:nvPicPr>
          <p:cNvPr id="14" name="Afbeelding 13">
            <a:extLst>
              <a:ext uri="{FF2B5EF4-FFF2-40B4-BE49-F238E27FC236}">
                <a16:creationId xmlns:a16="http://schemas.microsoft.com/office/drawing/2014/main" id="{71CA5D39-90CE-6945-9E9F-38C1DDABA4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79127" b="-5130"/>
          <a:stretch/>
        </p:blipFill>
        <p:spPr>
          <a:xfrm>
            <a:off x="80354" y="543163"/>
            <a:ext cx="613725" cy="637849"/>
          </a:xfrm>
          <a:prstGeom prst="rect">
            <a:avLst/>
          </a:prstGeom>
          <a:effectLst>
            <a:outerShdw blurRad="50800" dist="38100" dir="2700000" algn="tl" rotWithShape="0">
              <a:schemeClr val="tx1">
                <a:lumMod val="65000"/>
                <a:lumOff val="35000"/>
                <a:alpha val="40000"/>
              </a:schemeClr>
            </a:outerShdw>
          </a:effectLst>
        </p:spPr>
      </p:pic>
    </p:spTree>
    <p:extLst>
      <p:ext uri="{BB962C8B-B14F-4D97-AF65-F5344CB8AC3E}">
        <p14:creationId xmlns:p14="http://schemas.microsoft.com/office/powerpoint/2010/main" val="24878924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dianummer 11">
            <a:extLst>
              <a:ext uri="{FF2B5EF4-FFF2-40B4-BE49-F238E27FC236}">
                <a16:creationId xmlns:a16="http://schemas.microsoft.com/office/drawing/2014/main" id="{B516F246-A49B-4A0E-9008-8568EEB3852E}"/>
              </a:ext>
            </a:extLst>
          </p:cNvPr>
          <p:cNvSpPr>
            <a:spLocks noGrp="1"/>
          </p:cNvSpPr>
          <p:nvPr>
            <p:ph type="sldNum" sz="quarter" idx="4"/>
          </p:nvPr>
        </p:nvSpPr>
        <p:spPr>
          <a:xfrm>
            <a:off x="11575640" y="6646479"/>
            <a:ext cx="616360" cy="211521"/>
          </a:xfrm>
          <a:prstGeom prst="rect">
            <a:avLst/>
          </a:prstGeom>
        </p:spPr>
        <p:txBody>
          <a:bodyPr/>
          <a:lstStyle>
            <a:lvl1pPr algn="ctr">
              <a:defRPr sz="1000">
                <a:solidFill>
                  <a:schemeClr val="bg1"/>
                </a:solidFill>
              </a:defRPr>
            </a:lvl1pPr>
          </a:lstStyle>
          <a:p>
            <a:fld id="{BC7542B0-25A2-47FA-B68A-E294C9D41D92}" type="slidenum">
              <a:rPr lang="nl-NL" smtClean="0"/>
              <a:pPr/>
              <a:t>‹nr.›</a:t>
            </a:fld>
            <a:endParaRPr lang="nl-NL" dirty="0"/>
          </a:p>
        </p:txBody>
      </p:sp>
      <p:sp>
        <p:nvSpPr>
          <p:cNvPr id="3" name="Tijdelijke aanduiding voor datum 6"/>
          <p:cNvSpPr>
            <a:spLocks noGrp="1"/>
          </p:cNvSpPr>
          <p:nvPr>
            <p:ph type="dt" sz="half" idx="2"/>
          </p:nvPr>
        </p:nvSpPr>
        <p:spPr>
          <a:xfrm>
            <a:off x="8477250" y="5216376"/>
            <a:ext cx="3352799" cy="351115"/>
          </a:xfrm>
          <a:prstGeom prst="rect">
            <a:avLst/>
          </a:prstGeom>
        </p:spPr>
        <p:txBody>
          <a:bodyPr/>
          <a:lstStyle>
            <a:lvl1pPr algn="r">
              <a:defRPr sz="2000">
                <a:solidFill>
                  <a:schemeClr val="bg1"/>
                </a:solidFill>
                <a:latin typeface="Arial Narrow" panose="020B0606020202030204" pitchFamily="34" charset="0"/>
              </a:defRPr>
            </a:lvl1pPr>
          </a:lstStyle>
          <a:p>
            <a:endParaRPr lang="nl-NL" dirty="0"/>
          </a:p>
        </p:txBody>
      </p:sp>
    </p:spTree>
    <p:extLst>
      <p:ext uri="{BB962C8B-B14F-4D97-AF65-F5344CB8AC3E}">
        <p14:creationId xmlns:p14="http://schemas.microsoft.com/office/powerpoint/2010/main" val="3512573570"/>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7" r:id="rId3"/>
    <p:sldLayoutId id="2147483654" r:id="rId4"/>
    <p:sldLayoutId id="2147483655" r:id="rId5"/>
    <p:sldLayoutId id="2147483656" r:id="rId6"/>
  </p:sldLayoutIdLst>
  <p:hf hdr="0" ftr="0" dt="0"/>
  <p:txStyles>
    <p:titleStyle>
      <a:lvl1pPr algn="l" defTabSz="914400" rtl="0" eaLnBrk="1" latinLnBrk="0" hangingPunct="1">
        <a:lnSpc>
          <a:spcPct val="90000"/>
        </a:lnSpc>
        <a:spcBef>
          <a:spcPct val="0"/>
        </a:spcBef>
        <a:buNone/>
        <a:defRPr sz="4400" kern="1200">
          <a:solidFill>
            <a:srgbClr val="68A5D2"/>
          </a:solidFill>
          <a:latin typeface="Dax-Regular"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Dax-Regular"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Dax-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Dax-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Dax-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Dax-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kinderpalliatief.nl/impact/over-impact"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integralekindzorgmetmks.n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s://www.kinderpalliatief.nl/professionals/projecten/detail/individueel-zorgpla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inderpalliatief.nl/professionals/kennis/over-kinderpalliatieve-zorg/wat-is-kinderpalliatieve-z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kinderpalliatief.nl/nieuws/het-individueel-zorgplan-uitgelegd-in-animati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kinderpalliatief.nl/professionals/consultatie/kinder-comfort-team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Meest gestelde vragen IZP 2.0 </a:t>
            </a:r>
          </a:p>
        </p:txBody>
      </p:sp>
      <p:sp>
        <p:nvSpPr>
          <p:cNvPr id="3" name="Ondertitel 2"/>
          <p:cNvSpPr>
            <a:spLocks noGrp="1"/>
          </p:cNvSpPr>
          <p:nvPr>
            <p:ph type="subTitle" idx="1"/>
          </p:nvPr>
        </p:nvSpPr>
        <p:spPr>
          <a:xfrm>
            <a:off x="1695633" y="5216376"/>
            <a:ext cx="7721636" cy="351115"/>
          </a:xfrm>
        </p:spPr>
        <p:txBody>
          <a:bodyPr/>
          <a:lstStyle/>
          <a:p>
            <a:r>
              <a:rPr lang="nl-NL" dirty="0"/>
              <a:t>Deze PowerPoint geeft antwoord op de meest gestelde vragen over IZP 2.0</a:t>
            </a:r>
          </a:p>
        </p:txBody>
      </p:sp>
      <p:pic>
        <p:nvPicPr>
          <p:cNvPr id="5" name="Afbeelding 4">
            <a:extLst>
              <a:ext uri="{FF2B5EF4-FFF2-40B4-BE49-F238E27FC236}">
                <a16:creationId xmlns:a16="http://schemas.microsoft.com/office/drawing/2014/main" id="{6F583509-6DCB-4E4E-901A-EF592154E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571" y="5968817"/>
            <a:ext cx="1522429" cy="889183"/>
          </a:xfrm>
          <a:prstGeom prst="rect">
            <a:avLst/>
          </a:prstGeom>
        </p:spPr>
      </p:pic>
      <p:sp>
        <p:nvSpPr>
          <p:cNvPr id="6" name="Tekstvak 5">
            <a:extLst>
              <a:ext uri="{FF2B5EF4-FFF2-40B4-BE49-F238E27FC236}">
                <a16:creationId xmlns:a16="http://schemas.microsoft.com/office/drawing/2014/main" id="{61DA7C6E-D3CF-85AC-5F8C-673AFEB79AE0}"/>
              </a:ext>
            </a:extLst>
          </p:cNvPr>
          <p:cNvSpPr txBox="1"/>
          <p:nvPr/>
        </p:nvSpPr>
        <p:spPr>
          <a:xfrm>
            <a:off x="636714" y="6413408"/>
            <a:ext cx="7543800" cy="646331"/>
          </a:xfrm>
          <a:prstGeom prst="rect">
            <a:avLst/>
          </a:prstGeom>
          <a:noFill/>
        </p:spPr>
        <p:txBody>
          <a:bodyPr wrap="square" rtlCol="0">
            <a:spAutoFit/>
          </a:bodyPr>
          <a:lstStyle/>
          <a:p>
            <a:r>
              <a:rPr lang="nl-NL" sz="1800" dirty="0"/>
              <a:t>Copyright © 2022 Universitair Medisch Centrum Groningen</a:t>
            </a:r>
          </a:p>
          <a:p>
            <a:endParaRPr lang="nl-NL" dirty="0"/>
          </a:p>
        </p:txBody>
      </p:sp>
    </p:spTree>
    <p:extLst>
      <p:ext uri="{BB962C8B-B14F-4D97-AF65-F5344CB8AC3E}">
        <p14:creationId xmlns:p14="http://schemas.microsoft.com/office/powerpoint/2010/main" val="1495450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918622-AB43-6958-B75E-99F0974D3F9D}"/>
              </a:ext>
            </a:extLst>
          </p:cNvPr>
          <p:cNvSpPr>
            <a:spLocks noGrp="1"/>
          </p:cNvSpPr>
          <p:nvPr>
            <p:ph type="title"/>
          </p:nvPr>
        </p:nvSpPr>
        <p:spPr/>
        <p:txBody>
          <a:bodyPr/>
          <a:lstStyle/>
          <a:p>
            <a:r>
              <a:rPr lang="en-US" dirty="0"/>
              <a:t>7. </a:t>
            </a:r>
            <a:r>
              <a:rPr lang="nl-NL" dirty="0"/>
              <a:t>Hoe kan een IZP opgesteld worden als er geen KCT betrokken is? </a:t>
            </a:r>
            <a:endParaRPr lang="en-US" dirty="0"/>
          </a:p>
        </p:txBody>
      </p:sp>
      <p:sp>
        <p:nvSpPr>
          <p:cNvPr id="3" name="Tijdelijke aanduiding voor inhoud 2">
            <a:extLst>
              <a:ext uri="{FF2B5EF4-FFF2-40B4-BE49-F238E27FC236}">
                <a16:creationId xmlns:a16="http://schemas.microsoft.com/office/drawing/2014/main" id="{1794A1DF-752A-B037-17AC-78EF4533C51D}"/>
              </a:ext>
            </a:extLst>
          </p:cNvPr>
          <p:cNvSpPr>
            <a:spLocks noGrp="1"/>
          </p:cNvSpPr>
          <p:nvPr>
            <p:ph idx="1"/>
          </p:nvPr>
        </p:nvSpPr>
        <p:spPr>
          <a:xfrm>
            <a:off x="822145" y="1822922"/>
            <a:ext cx="10996689" cy="4590000"/>
          </a:xfrm>
        </p:spPr>
        <p:txBody>
          <a:bodyPr/>
          <a:lstStyle/>
          <a:p>
            <a:pPr>
              <a:buFont typeface="Arial" panose="020B0604020202020204" pitchFamily="34" charset="0"/>
              <a:buChar char="•"/>
            </a:pPr>
            <a:r>
              <a:rPr lang="nl-NL" sz="2400" dirty="0"/>
              <a:t>Alle kinderen met een levensbedreigende of levensduurbeperkende aandoening behoren een IZP te hebben, ook als er geen KCT is betrokken</a:t>
            </a:r>
          </a:p>
          <a:p>
            <a:pPr>
              <a:buFont typeface="Arial" panose="020B0604020202020204" pitchFamily="34" charset="0"/>
              <a:buChar char="•"/>
            </a:pPr>
            <a:endParaRPr lang="nl-NL" sz="2400" dirty="0"/>
          </a:p>
          <a:p>
            <a:pPr>
              <a:buFont typeface="Arial" panose="020B0604020202020204" pitchFamily="34" charset="0"/>
              <a:buChar char="•"/>
            </a:pPr>
            <a:r>
              <a:rPr lang="nl-NL" sz="2400" dirty="0"/>
              <a:t>Een IZP kan opgesteld worden door een betrokken kinderverpleegkundige uit de 1</a:t>
            </a:r>
            <a:r>
              <a:rPr lang="nl-NL" sz="2400" baseline="30000" dirty="0"/>
              <a:t>e</a:t>
            </a:r>
            <a:r>
              <a:rPr lang="nl-NL" sz="2400" dirty="0"/>
              <a:t>, 2</a:t>
            </a:r>
            <a:r>
              <a:rPr lang="nl-NL" sz="2400" baseline="30000" dirty="0"/>
              <a:t>e</a:t>
            </a:r>
            <a:r>
              <a:rPr lang="nl-NL" sz="2400" dirty="0"/>
              <a:t> of 3</a:t>
            </a:r>
            <a:r>
              <a:rPr lang="nl-NL" sz="2400" baseline="30000" dirty="0"/>
              <a:t>e</a:t>
            </a:r>
            <a:r>
              <a:rPr lang="nl-NL" sz="2400" dirty="0"/>
              <a:t> lijn samen met de hoofdbehandelaar</a:t>
            </a:r>
          </a:p>
        </p:txBody>
      </p:sp>
      <p:pic>
        <p:nvPicPr>
          <p:cNvPr id="5" name="Afbeelding 4">
            <a:extLst>
              <a:ext uri="{FF2B5EF4-FFF2-40B4-BE49-F238E27FC236}">
                <a16:creationId xmlns:a16="http://schemas.microsoft.com/office/drawing/2014/main" id="{068ABDC4-EA20-6245-5B70-D68E3BCABC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5813"/>
            <a:ext cx="1065339" cy="622217"/>
          </a:xfrm>
          <a:prstGeom prst="rect">
            <a:avLst/>
          </a:prstGeom>
        </p:spPr>
      </p:pic>
      <p:sp>
        <p:nvSpPr>
          <p:cNvPr id="6" name="Tijdelijke aanduiding voor dianummer 5">
            <a:extLst>
              <a:ext uri="{FF2B5EF4-FFF2-40B4-BE49-F238E27FC236}">
                <a16:creationId xmlns:a16="http://schemas.microsoft.com/office/drawing/2014/main" id="{79394883-85DE-2D17-E281-A5711FCE6404}"/>
              </a:ext>
            </a:extLst>
          </p:cNvPr>
          <p:cNvSpPr>
            <a:spLocks noGrp="1"/>
          </p:cNvSpPr>
          <p:nvPr>
            <p:ph type="sldNum" sz="quarter" idx="10"/>
          </p:nvPr>
        </p:nvSpPr>
        <p:spPr/>
        <p:txBody>
          <a:bodyPr/>
          <a:lstStyle/>
          <a:p>
            <a:fld id="{BC7542B0-25A2-47FA-B68A-E294C9D41D92}" type="slidenum">
              <a:rPr lang="nl-NL" smtClean="0"/>
              <a:pPr/>
              <a:t>10</a:t>
            </a:fld>
            <a:endParaRPr lang="nl-NL" dirty="0"/>
          </a:p>
        </p:txBody>
      </p:sp>
      <p:sp>
        <p:nvSpPr>
          <p:cNvPr id="7" name="Tekstvak 6">
            <a:extLst>
              <a:ext uri="{FF2B5EF4-FFF2-40B4-BE49-F238E27FC236}">
                <a16:creationId xmlns:a16="http://schemas.microsoft.com/office/drawing/2014/main" id="{03CCE75D-34CC-C1BA-E776-B09298A8BF15}"/>
              </a:ext>
            </a:extLst>
          </p:cNvPr>
          <p:cNvSpPr txBox="1"/>
          <p:nvPr/>
        </p:nvSpPr>
        <p:spPr>
          <a:xfrm>
            <a:off x="1065339" y="6260339"/>
            <a:ext cx="7543800" cy="646331"/>
          </a:xfrm>
          <a:prstGeom prst="rect">
            <a:avLst/>
          </a:prstGeom>
          <a:noFill/>
        </p:spPr>
        <p:txBody>
          <a:bodyPr wrap="square" rtlCol="0">
            <a:spAutoFit/>
          </a:bodyPr>
          <a:lstStyle/>
          <a:p>
            <a:r>
              <a:rPr lang="nl-NL" sz="1800" dirty="0"/>
              <a:t>Copyright © 2022 Universitair Medisch Centrum Groningen</a:t>
            </a:r>
          </a:p>
          <a:p>
            <a:endParaRPr lang="nl-NL" dirty="0"/>
          </a:p>
        </p:txBody>
      </p:sp>
    </p:spTree>
    <p:extLst>
      <p:ext uri="{BB962C8B-B14F-4D97-AF65-F5344CB8AC3E}">
        <p14:creationId xmlns:p14="http://schemas.microsoft.com/office/powerpoint/2010/main" val="180200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0A6D8-EE64-53F4-6EB3-C2F90DBF2260}"/>
              </a:ext>
            </a:extLst>
          </p:cNvPr>
          <p:cNvSpPr>
            <a:spLocks noGrp="1"/>
          </p:cNvSpPr>
          <p:nvPr>
            <p:ph type="title"/>
          </p:nvPr>
        </p:nvSpPr>
        <p:spPr/>
        <p:txBody>
          <a:bodyPr/>
          <a:lstStyle/>
          <a:p>
            <a:r>
              <a:rPr lang="nl-NL" dirty="0"/>
              <a:t>8. Wat is Advance Care Planning en hoe gebruik ik het bij het IZP?</a:t>
            </a:r>
            <a:endParaRPr lang="en-US" dirty="0"/>
          </a:p>
        </p:txBody>
      </p:sp>
      <p:sp>
        <p:nvSpPr>
          <p:cNvPr id="3" name="Tijdelijke aanduiding voor inhoud 2">
            <a:extLst>
              <a:ext uri="{FF2B5EF4-FFF2-40B4-BE49-F238E27FC236}">
                <a16:creationId xmlns:a16="http://schemas.microsoft.com/office/drawing/2014/main" id="{DE275AC5-44BA-30F5-B926-E59483EF2C5C}"/>
              </a:ext>
            </a:extLst>
          </p:cNvPr>
          <p:cNvSpPr>
            <a:spLocks noGrp="1"/>
          </p:cNvSpPr>
          <p:nvPr>
            <p:ph idx="1"/>
          </p:nvPr>
        </p:nvSpPr>
        <p:spPr>
          <a:xfrm>
            <a:off x="822145" y="1822922"/>
            <a:ext cx="10996689" cy="4590000"/>
          </a:xfrm>
        </p:spPr>
        <p:txBody>
          <a:bodyPr/>
          <a:lstStyle/>
          <a:p>
            <a:pPr>
              <a:buFont typeface="Arial" panose="020B0604020202020204" pitchFamily="34" charset="0"/>
              <a:buChar char="•"/>
            </a:pPr>
            <a:r>
              <a:rPr lang="nl-NL" sz="2400" dirty="0"/>
              <a:t>Advance Care Planning (ACP) is een proces van gespreksvoering waarin kind en ouders samen met zorgverleners ontdekken en bespreken wat hun waarden, doelen en voorkeuren van zorg en behandeling voor de komende tijd zijn</a:t>
            </a:r>
          </a:p>
          <a:p>
            <a:pPr>
              <a:buFont typeface="Arial" panose="020B0604020202020204" pitchFamily="34" charset="0"/>
              <a:buChar char="•"/>
            </a:pPr>
            <a:r>
              <a:rPr lang="nl-NL" sz="2400" dirty="0"/>
              <a:t>Er wordt toegewerkt naar gezamenlijke doelen die worden uitgewerkt tot een zorgplan in het IZP en regelmatig worden herzien </a:t>
            </a:r>
            <a:endParaRPr lang="en-US" sz="2400" dirty="0"/>
          </a:p>
          <a:p>
            <a:pPr marL="0" indent="0">
              <a:buNone/>
            </a:pPr>
            <a:endParaRPr lang="en-US" sz="2400" dirty="0"/>
          </a:p>
          <a:p>
            <a:pPr marL="0" indent="0">
              <a:buNone/>
            </a:pPr>
            <a:r>
              <a:rPr lang="nl-NL" dirty="0"/>
              <a:t>     </a:t>
            </a:r>
            <a:r>
              <a:rPr lang="nl-NL" sz="2400" dirty="0"/>
              <a:t>Leer </a:t>
            </a:r>
            <a:r>
              <a:rPr lang="nl-NL" sz="2400" dirty="0">
                <a:solidFill>
                  <a:schemeClr val="accent1"/>
                </a:solidFill>
                <a:hlinkClick r:id="rId2">
                  <a:extLst>
                    <a:ext uri="{A12FA001-AC4F-418D-AE19-62706E023703}">
                      <ahyp:hlinkClr xmlns:ahyp="http://schemas.microsoft.com/office/drawing/2018/hyperlinkcolor" val="tx"/>
                    </a:ext>
                  </a:extLst>
                </a:hlinkClick>
              </a:rPr>
              <a:t>in deze animatie </a:t>
            </a:r>
            <a:r>
              <a:rPr lang="nl-NL" sz="2400" dirty="0"/>
              <a:t>meer </a:t>
            </a:r>
            <a:r>
              <a:rPr lang="en-US" sz="2400" dirty="0"/>
              <a:t>over ACP </a:t>
            </a:r>
            <a:r>
              <a:rPr lang="en-US" sz="1400" dirty="0"/>
              <a:t>(</a:t>
            </a:r>
            <a:r>
              <a:rPr lang="en-US" sz="1400" dirty="0" err="1"/>
              <a:t>duur</a:t>
            </a:r>
            <a:r>
              <a:rPr lang="en-US" sz="1400" dirty="0"/>
              <a:t> 5:05 min)</a:t>
            </a:r>
          </a:p>
        </p:txBody>
      </p:sp>
      <p:pic>
        <p:nvPicPr>
          <p:cNvPr id="5" name="Afbeelding 4">
            <a:extLst>
              <a:ext uri="{FF2B5EF4-FFF2-40B4-BE49-F238E27FC236}">
                <a16:creationId xmlns:a16="http://schemas.microsoft.com/office/drawing/2014/main" id="{74585CDE-251F-4C1F-0F03-7478DC3BC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5813"/>
            <a:ext cx="1065339" cy="622217"/>
          </a:xfrm>
          <a:prstGeom prst="rect">
            <a:avLst/>
          </a:prstGeom>
        </p:spPr>
      </p:pic>
      <p:pic>
        <p:nvPicPr>
          <p:cNvPr id="7" name="Afbeelding 6">
            <a:extLst>
              <a:ext uri="{FF2B5EF4-FFF2-40B4-BE49-F238E27FC236}">
                <a16:creationId xmlns:a16="http://schemas.microsoft.com/office/drawing/2014/main" id="{5B4EAFB9-D22F-43AC-49E3-F1FEA35500C8}"/>
              </a:ext>
            </a:extLst>
          </p:cNvPr>
          <p:cNvPicPr>
            <a:picLocks noChangeAspect="1"/>
          </p:cNvPicPr>
          <p:nvPr/>
        </p:nvPicPr>
        <p:blipFill>
          <a:blip r:embed="rId4"/>
          <a:stretch>
            <a:fillRect/>
          </a:stretch>
        </p:blipFill>
        <p:spPr>
          <a:xfrm>
            <a:off x="8240679" y="4059026"/>
            <a:ext cx="3470714" cy="1961708"/>
          </a:xfrm>
          <a:prstGeom prst="rect">
            <a:avLst/>
          </a:prstGeom>
        </p:spPr>
      </p:pic>
      <p:sp>
        <p:nvSpPr>
          <p:cNvPr id="6" name="Tijdelijke aanduiding voor dianummer 5">
            <a:extLst>
              <a:ext uri="{FF2B5EF4-FFF2-40B4-BE49-F238E27FC236}">
                <a16:creationId xmlns:a16="http://schemas.microsoft.com/office/drawing/2014/main" id="{3083C764-DD86-6800-B42E-733A36C37552}"/>
              </a:ext>
            </a:extLst>
          </p:cNvPr>
          <p:cNvSpPr>
            <a:spLocks noGrp="1"/>
          </p:cNvSpPr>
          <p:nvPr>
            <p:ph type="sldNum" sz="quarter" idx="10"/>
          </p:nvPr>
        </p:nvSpPr>
        <p:spPr/>
        <p:txBody>
          <a:bodyPr/>
          <a:lstStyle/>
          <a:p>
            <a:fld id="{BC7542B0-25A2-47FA-B68A-E294C9D41D92}" type="slidenum">
              <a:rPr lang="nl-NL" smtClean="0"/>
              <a:pPr/>
              <a:t>11</a:t>
            </a:fld>
            <a:endParaRPr lang="nl-NL" dirty="0"/>
          </a:p>
        </p:txBody>
      </p:sp>
      <p:sp>
        <p:nvSpPr>
          <p:cNvPr id="8" name="Tekstvak 7">
            <a:extLst>
              <a:ext uri="{FF2B5EF4-FFF2-40B4-BE49-F238E27FC236}">
                <a16:creationId xmlns:a16="http://schemas.microsoft.com/office/drawing/2014/main" id="{88E126A2-6292-9713-B20C-742114471E43}"/>
              </a:ext>
            </a:extLst>
          </p:cNvPr>
          <p:cNvSpPr txBox="1"/>
          <p:nvPr/>
        </p:nvSpPr>
        <p:spPr>
          <a:xfrm>
            <a:off x="1065339" y="6260339"/>
            <a:ext cx="7543800" cy="646331"/>
          </a:xfrm>
          <a:prstGeom prst="rect">
            <a:avLst/>
          </a:prstGeom>
          <a:noFill/>
        </p:spPr>
        <p:txBody>
          <a:bodyPr wrap="square" rtlCol="0">
            <a:spAutoFit/>
          </a:bodyPr>
          <a:lstStyle/>
          <a:p>
            <a:r>
              <a:rPr lang="nl-NL" sz="1800" dirty="0"/>
              <a:t>Copyright © 2022 Universitair Medisch Centrum Groningen</a:t>
            </a:r>
          </a:p>
          <a:p>
            <a:endParaRPr lang="nl-NL" dirty="0"/>
          </a:p>
        </p:txBody>
      </p:sp>
    </p:spTree>
    <p:extLst>
      <p:ext uri="{BB962C8B-B14F-4D97-AF65-F5344CB8AC3E}">
        <p14:creationId xmlns:p14="http://schemas.microsoft.com/office/powerpoint/2010/main" val="2109237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F04956-A3AD-48E4-2B29-9CA3040C9307}"/>
              </a:ext>
            </a:extLst>
          </p:cNvPr>
          <p:cNvSpPr>
            <a:spLocks noGrp="1"/>
          </p:cNvSpPr>
          <p:nvPr>
            <p:ph type="title"/>
          </p:nvPr>
        </p:nvSpPr>
        <p:spPr/>
        <p:txBody>
          <a:bodyPr/>
          <a:lstStyle/>
          <a:p>
            <a:r>
              <a:rPr lang="en-US" dirty="0"/>
              <a:t>9. </a:t>
            </a:r>
            <a:r>
              <a:rPr lang="nl-NL" dirty="0"/>
              <a:t>Wat is Medische Kindzorg Samenwerking? </a:t>
            </a:r>
            <a:endParaRPr lang="en-US" dirty="0"/>
          </a:p>
        </p:txBody>
      </p:sp>
      <p:sp>
        <p:nvSpPr>
          <p:cNvPr id="3" name="Tijdelijke aanduiding voor inhoud 2">
            <a:extLst>
              <a:ext uri="{FF2B5EF4-FFF2-40B4-BE49-F238E27FC236}">
                <a16:creationId xmlns:a16="http://schemas.microsoft.com/office/drawing/2014/main" id="{32DC0274-696D-DFAB-191F-CF7745E105CF}"/>
              </a:ext>
            </a:extLst>
          </p:cNvPr>
          <p:cNvSpPr>
            <a:spLocks noGrp="1"/>
          </p:cNvSpPr>
          <p:nvPr>
            <p:ph idx="1"/>
          </p:nvPr>
        </p:nvSpPr>
        <p:spPr>
          <a:xfrm>
            <a:off x="798787" y="1423877"/>
            <a:ext cx="10996689" cy="4590000"/>
          </a:xfrm>
        </p:spPr>
        <p:txBody>
          <a:bodyPr/>
          <a:lstStyle/>
          <a:p>
            <a:pPr>
              <a:buFont typeface="Arial" panose="020B0604020202020204" pitchFamily="34" charset="0"/>
              <a:buChar char="•"/>
            </a:pPr>
            <a:r>
              <a:rPr lang="nl-NL" sz="2400" dirty="0"/>
              <a:t>Medische Kindzorg Samenwerking (MKS) staat voor zorg in de eigen omgeving die rekening houdt met alle aspecten van het leven van kind en gezin en die past bij de wensen en behoeften van kind en gezin. MKS wordt overal standaard ingevoerd.</a:t>
            </a:r>
          </a:p>
          <a:p>
            <a:pPr marL="0" indent="0">
              <a:buNone/>
            </a:pPr>
            <a:br>
              <a:rPr lang="nl-NL" sz="2400" dirty="0"/>
            </a:br>
            <a:endParaRPr lang="nl-NL" sz="2400" dirty="0"/>
          </a:p>
          <a:p>
            <a:pPr marL="0" indent="0">
              <a:buNone/>
            </a:pPr>
            <a:br>
              <a:rPr lang="nl-NL" sz="2400" dirty="0"/>
            </a:br>
            <a:endParaRPr lang="nl-NL" sz="2400" dirty="0"/>
          </a:p>
          <a:p>
            <a:pPr marL="0" indent="0">
              <a:buNone/>
            </a:pPr>
            <a:r>
              <a:rPr lang="en-US" sz="2400" dirty="0"/>
              <a:t>     </a:t>
            </a:r>
            <a:r>
              <a:rPr lang="nl-NL" sz="2400" dirty="0">
                <a:solidFill>
                  <a:schemeClr val="accent1"/>
                </a:solidFill>
                <a:hlinkClick r:id="rId3">
                  <a:extLst>
                    <a:ext uri="{A12FA001-AC4F-418D-AE19-62706E023703}">
                      <ahyp:hlinkClr xmlns:ahyp="http://schemas.microsoft.com/office/drawing/2018/hyperlinkcolor" val="tx"/>
                    </a:ext>
                  </a:extLst>
                </a:hlinkClick>
              </a:rPr>
              <a:t>Kijk deze animatie </a:t>
            </a:r>
            <a:r>
              <a:rPr lang="nl-NL" sz="2400" dirty="0"/>
              <a:t>over het MKS</a:t>
            </a:r>
            <a:br>
              <a:rPr lang="nl-NL" sz="2800" dirty="0"/>
            </a:br>
            <a:r>
              <a:rPr lang="nl-NL" sz="2800" dirty="0"/>
              <a:t>    </a:t>
            </a:r>
            <a:r>
              <a:rPr lang="nl-NL" dirty="0"/>
              <a:t> </a:t>
            </a:r>
            <a:r>
              <a:rPr lang="nl-NL" sz="1400" dirty="0"/>
              <a:t>(duur 2:42 min)</a:t>
            </a:r>
            <a:endParaRPr lang="en-US" dirty="0"/>
          </a:p>
          <a:p>
            <a:r>
              <a:rPr lang="nl-NL" sz="2400" dirty="0"/>
              <a:t>In de MKS-werkwijze werkt iedereen met hetzelfde Zorgplan (fase 3). Voor kind en gezin met kinderpalliatieve zorg is dat het IZP</a:t>
            </a:r>
          </a:p>
          <a:p>
            <a:pPr marL="0" indent="0">
              <a:buNone/>
            </a:pPr>
            <a:endParaRPr lang="en-US" sz="2400" dirty="0"/>
          </a:p>
          <a:p>
            <a:pPr>
              <a:buFont typeface="Arial" panose="020B0604020202020204" pitchFamily="34" charset="0"/>
              <a:buChar char="•"/>
            </a:pPr>
            <a:endParaRPr lang="nl-NL" sz="2400" dirty="0"/>
          </a:p>
        </p:txBody>
      </p:sp>
      <p:pic>
        <p:nvPicPr>
          <p:cNvPr id="5" name="Afbeelding 4">
            <a:extLst>
              <a:ext uri="{FF2B5EF4-FFF2-40B4-BE49-F238E27FC236}">
                <a16:creationId xmlns:a16="http://schemas.microsoft.com/office/drawing/2014/main" id="{022509A1-91CA-8D17-3AF9-6A513D595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5813"/>
            <a:ext cx="1065339" cy="622217"/>
          </a:xfrm>
          <a:prstGeom prst="rect">
            <a:avLst/>
          </a:prstGeom>
        </p:spPr>
      </p:pic>
      <p:pic>
        <p:nvPicPr>
          <p:cNvPr id="7" name="Afbeelding 6">
            <a:extLst>
              <a:ext uri="{FF2B5EF4-FFF2-40B4-BE49-F238E27FC236}">
                <a16:creationId xmlns:a16="http://schemas.microsoft.com/office/drawing/2014/main" id="{B0A88E1A-676E-7684-71E3-20FB0F12DA2C}"/>
              </a:ext>
            </a:extLst>
          </p:cNvPr>
          <p:cNvPicPr>
            <a:picLocks noChangeAspect="1"/>
          </p:cNvPicPr>
          <p:nvPr/>
        </p:nvPicPr>
        <p:blipFill>
          <a:blip r:embed="rId5"/>
          <a:stretch>
            <a:fillRect/>
          </a:stretch>
        </p:blipFill>
        <p:spPr>
          <a:xfrm>
            <a:off x="5239407" y="2707218"/>
            <a:ext cx="5936840" cy="2023318"/>
          </a:xfrm>
          <a:prstGeom prst="rect">
            <a:avLst/>
          </a:prstGeom>
        </p:spPr>
      </p:pic>
      <p:sp>
        <p:nvSpPr>
          <p:cNvPr id="6" name="Tijdelijke aanduiding voor dianummer 5">
            <a:extLst>
              <a:ext uri="{FF2B5EF4-FFF2-40B4-BE49-F238E27FC236}">
                <a16:creationId xmlns:a16="http://schemas.microsoft.com/office/drawing/2014/main" id="{FE137F0E-3CC2-1DBC-671D-1AC7706D07AA}"/>
              </a:ext>
            </a:extLst>
          </p:cNvPr>
          <p:cNvSpPr>
            <a:spLocks noGrp="1"/>
          </p:cNvSpPr>
          <p:nvPr>
            <p:ph type="sldNum" sz="quarter" idx="10"/>
          </p:nvPr>
        </p:nvSpPr>
        <p:spPr/>
        <p:txBody>
          <a:bodyPr/>
          <a:lstStyle/>
          <a:p>
            <a:fld id="{BC7542B0-25A2-47FA-B68A-E294C9D41D92}" type="slidenum">
              <a:rPr lang="nl-NL" smtClean="0"/>
              <a:pPr/>
              <a:t>12</a:t>
            </a:fld>
            <a:endParaRPr lang="nl-NL" dirty="0"/>
          </a:p>
        </p:txBody>
      </p:sp>
      <p:sp>
        <p:nvSpPr>
          <p:cNvPr id="8" name="Tekstvak 7">
            <a:extLst>
              <a:ext uri="{FF2B5EF4-FFF2-40B4-BE49-F238E27FC236}">
                <a16:creationId xmlns:a16="http://schemas.microsoft.com/office/drawing/2014/main" id="{D443A112-3727-0056-78CC-7AD196DAAFC5}"/>
              </a:ext>
            </a:extLst>
          </p:cNvPr>
          <p:cNvSpPr txBox="1"/>
          <p:nvPr/>
        </p:nvSpPr>
        <p:spPr>
          <a:xfrm>
            <a:off x="1065339" y="6260339"/>
            <a:ext cx="7543800" cy="646331"/>
          </a:xfrm>
          <a:prstGeom prst="rect">
            <a:avLst/>
          </a:prstGeom>
          <a:noFill/>
        </p:spPr>
        <p:txBody>
          <a:bodyPr wrap="square" rtlCol="0">
            <a:spAutoFit/>
          </a:bodyPr>
          <a:lstStyle/>
          <a:p>
            <a:r>
              <a:rPr lang="nl-NL" sz="1800" dirty="0"/>
              <a:t>Copyright © 2022 Universitair Medisch Centrum Groningen</a:t>
            </a:r>
          </a:p>
          <a:p>
            <a:endParaRPr lang="nl-NL" dirty="0"/>
          </a:p>
        </p:txBody>
      </p:sp>
    </p:spTree>
    <p:extLst>
      <p:ext uri="{BB962C8B-B14F-4D97-AF65-F5344CB8AC3E}">
        <p14:creationId xmlns:p14="http://schemas.microsoft.com/office/powerpoint/2010/main" val="3129419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6AF7-2D50-3040-4F34-8EBE4E71AE91}"/>
              </a:ext>
            </a:extLst>
          </p:cNvPr>
          <p:cNvSpPr>
            <a:spLocks noGrp="1"/>
          </p:cNvSpPr>
          <p:nvPr>
            <p:ph type="title"/>
          </p:nvPr>
        </p:nvSpPr>
        <p:spPr/>
        <p:txBody>
          <a:bodyPr/>
          <a:lstStyle/>
          <a:p>
            <a:r>
              <a:rPr lang="nl-NL" dirty="0"/>
              <a:t>10. Hoe verhouden MKS en ACP zich tot het IZP</a:t>
            </a:r>
            <a:endParaRPr lang="en-US" dirty="0"/>
          </a:p>
        </p:txBody>
      </p:sp>
      <p:pic>
        <p:nvPicPr>
          <p:cNvPr id="8" name="Graphic 7" descr="Hamer silhouet">
            <a:extLst>
              <a:ext uri="{FF2B5EF4-FFF2-40B4-BE49-F238E27FC236}">
                <a16:creationId xmlns:a16="http://schemas.microsoft.com/office/drawing/2014/main" id="{4748B559-0F72-D486-FFD0-7961430516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066" y="3821025"/>
            <a:ext cx="2286001" cy="2286001"/>
          </a:xfrm>
          <a:prstGeom prst="rect">
            <a:avLst/>
          </a:prstGeom>
        </p:spPr>
      </p:pic>
      <p:pic>
        <p:nvPicPr>
          <p:cNvPr id="10" name="Graphic 9" descr="Hulpmiddelen silhouet">
            <a:extLst>
              <a:ext uri="{FF2B5EF4-FFF2-40B4-BE49-F238E27FC236}">
                <a16:creationId xmlns:a16="http://schemas.microsoft.com/office/drawing/2014/main" id="{B8AD70DC-99D4-68E6-8670-80E36E6732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3997" y="1462131"/>
            <a:ext cx="2091558" cy="2091558"/>
          </a:xfrm>
          <a:prstGeom prst="rect">
            <a:avLst/>
          </a:prstGeom>
        </p:spPr>
      </p:pic>
      <p:sp>
        <p:nvSpPr>
          <p:cNvPr id="12" name="Tekstvak 11">
            <a:extLst>
              <a:ext uri="{FF2B5EF4-FFF2-40B4-BE49-F238E27FC236}">
                <a16:creationId xmlns:a16="http://schemas.microsoft.com/office/drawing/2014/main" id="{53941DFB-A67B-C1E2-C379-61C3D78FE47B}"/>
              </a:ext>
            </a:extLst>
          </p:cNvPr>
          <p:cNvSpPr txBox="1"/>
          <p:nvPr/>
        </p:nvSpPr>
        <p:spPr>
          <a:xfrm>
            <a:off x="7119686" y="1359050"/>
            <a:ext cx="5013434" cy="1631216"/>
          </a:xfrm>
          <a:prstGeom prst="rect">
            <a:avLst/>
          </a:prstGeom>
          <a:noFill/>
        </p:spPr>
        <p:txBody>
          <a:bodyPr wrap="square" rtlCol="0">
            <a:spAutoFit/>
          </a:bodyPr>
          <a:lstStyle/>
          <a:p>
            <a:pPr algn="ctr"/>
            <a:r>
              <a:rPr lang="nl-NL" sz="2800" b="1" dirty="0">
                <a:solidFill>
                  <a:prstClr val="black">
                    <a:lumMod val="75000"/>
                    <a:lumOff val="25000"/>
                  </a:prstClr>
                </a:solidFill>
                <a:latin typeface="Arial Narrow" panose="020B0604020202020204" pitchFamily="34" charset="0"/>
              </a:rPr>
              <a:t>IZP</a:t>
            </a:r>
          </a:p>
          <a:p>
            <a:pPr algn="ctr"/>
            <a:r>
              <a:rPr lang="nl-NL" dirty="0">
                <a:solidFill>
                  <a:prstClr val="black">
                    <a:lumMod val="75000"/>
                    <a:lumOff val="25000"/>
                  </a:prstClr>
                </a:solidFill>
                <a:latin typeface="Arial Narrow" panose="020B0604020202020204" pitchFamily="34" charset="0"/>
              </a:rPr>
              <a:t>ACP en MKS zijn hulpmiddelen om het IZP vorm te geven, waarbij de zorg wordt afgestemd op de waarden, doelen, voorkeuren en behoeften van kind en gezin en alle aspecten van hun leven</a:t>
            </a:r>
          </a:p>
        </p:txBody>
      </p:sp>
      <p:sp>
        <p:nvSpPr>
          <p:cNvPr id="13" name="Tekstvak 12">
            <a:extLst>
              <a:ext uri="{FF2B5EF4-FFF2-40B4-BE49-F238E27FC236}">
                <a16:creationId xmlns:a16="http://schemas.microsoft.com/office/drawing/2014/main" id="{E0030610-D421-557C-FD8A-B0E365BB4E28}"/>
              </a:ext>
            </a:extLst>
          </p:cNvPr>
          <p:cNvSpPr txBox="1"/>
          <p:nvPr/>
        </p:nvSpPr>
        <p:spPr>
          <a:xfrm>
            <a:off x="3461845" y="3732918"/>
            <a:ext cx="3390900"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prstClr val="black">
                    <a:lumMod val="75000"/>
                    <a:lumOff val="25000"/>
                  </a:prstClr>
                </a:solidFill>
                <a:latin typeface="Arial Narrow" panose="020B0604020202020204" pitchFamily="34" charset="0"/>
              </a:rPr>
              <a:t>MKS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prstClr val="black">
                    <a:lumMod val="75000"/>
                    <a:lumOff val="25000"/>
                  </a:prstClr>
                </a:solidFill>
                <a:latin typeface="Arial Narrow" panose="020B0604020202020204" pitchFamily="34" charset="0"/>
              </a:rPr>
              <a:t>De hulpbehoeftescan is een checklist waarmee kan worden nagegaan of binnen de ACP gesprekken alle domeinen (dia 5) aan bod zijn geweest of dat er nog domeinen zijn waar de behoefte nog niet verkent zijn</a:t>
            </a:r>
            <a:endParaRPr lang="en-US" dirty="0">
              <a:latin typeface="Arial Narrow" panose="020B0606020202030204" pitchFamily="34" charset="0"/>
            </a:endParaRPr>
          </a:p>
          <a:p>
            <a:pPr lvl="0"/>
            <a:endParaRPr lang="en-US" dirty="0">
              <a:latin typeface="Arial Narrow" panose="020B0606020202030204" pitchFamily="34" charset="0"/>
            </a:endParaRPr>
          </a:p>
        </p:txBody>
      </p:sp>
      <p:sp>
        <p:nvSpPr>
          <p:cNvPr id="14" name="Tekstvak 13">
            <a:extLst>
              <a:ext uri="{FF2B5EF4-FFF2-40B4-BE49-F238E27FC236}">
                <a16:creationId xmlns:a16="http://schemas.microsoft.com/office/drawing/2014/main" id="{7E109D5D-9C1D-AB1D-5868-74E32B8CD5EB}"/>
              </a:ext>
            </a:extLst>
          </p:cNvPr>
          <p:cNvSpPr txBox="1"/>
          <p:nvPr/>
        </p:nvSpPr>
        <p:spPr>
          <a:xfrm>
            <a:off x="3551376" y="1371898"/>
            <a:ext cx="3301369" cy="1846659"/>
          </a:xfrm>
          <a:prstGeom prst="rect">
            <a:avLst/>
          </a:prstGeom>
          <a:noFill/>
        </p:spPr>
        <p:txBody>
          <a:bodyPr wrap="square" rtlCol="0">
            <a:spAutoFit/>
          </a:bodyPr>
          <a:lstStyle/>
          <a:p>
            <a:pPr lvl="0"/>
            <a:r>
              <a:rPr kumimoji="0" lang="nl-NL" sz="2400" b="1" i="0" u="none" strike="noStrike" kern="1200" cap="none" spc="0" normalizeH="0" baseline="0" noProof="0" dirty="0">
                <a:ln>
                  <a:noFill/>
                </a:ln>
                <a:solidFill>
                  <a:prstClr val="black">
                    <a:lumMod val="75000"/>
                    <a:lumOff val="25000"/>
                  </a:prstClr>
                </a:solidFill>
                <a:effectLst/>
                <a:uLnTx/>
                <a:uFillTx/>
                <a:latin typeface="Arial Narrow" panose="020B0604020202020204" pitchFamily="34" charset="0"/>
                <a:ea typeface="+mn-ea"/>
              </a:rPr>
              <a:t>ACP</a:t>
            </a:r>
          </a:p>
          <a:p>
            <a:pPr lvl="0"/>
            <a:r>
              <a:rPr lang="nl-NL" dirty="0">
                <a:solidFill>
                  <a:prstClr val="black">
                    <a:lumMod val="75000"/>
                    <a:lumOff val="25000"/>
                  </a:prstClr>
                </a:solidFill>
                <a:latin typeface="Arial Narrow" panose="020B0604020202020204" pitchFamily="34" charset="0"/>
              </a:rPr>
              <a:t>Vorm van gespreksvoering voor het identificeren en bespreken van de waarden, doelen en voorkeuren van kind en gezin</a:t>
            </a:r>
            <a:r>
              <a:rPr kumimoji="0" lang="nl-NL" b="0" i="0" u="none" strike="noStrike" kern="1200" cap="none" spc="0" normalizeH="0" baseline="0" noProof="0" dirty="0">
                <a:ln>
                  <a:noFill/>
                </a:ln>
                <a:solidFill>
                  <a:prstClr val="black">
                    <a:lumMod val="75000"/>
                    <a:lumOff val="25000"/>
                  </a:prstClr>
                </a:solidFill>
                <a:effectLst/>
                <a:uLnTx/>
                <a:uFillTx/>
                <a:latin typeface="Arial Narrow" panose="020B0604020202020204" pitchFamily="34" charset="0"/>
                <a:ea typeface="+mn-ea"/>
              </a:rPr>
              <a:t> m.b.t. de zorg nu en in de toekomst</a:t>
            </a:r>
            <a:endParaRPr lang="en-US" sz="2000" dirty="0"/>
          </a:p>
        </p:txBody>
      </p:sp>
      <p:pic>
        <p:nvPicPr>
          <p:cNvPr id="9" name="Tijdelijke aanduiding voor inhoud 8" descr="Architectuur silhouet">
            <a:extLst>
              <a:ext uri="{FF2B5EF4-FFF2-40B4-BE49-F238E27FC236}">
                <a16:creationId xmlns:a16="http://schemas.microsoft.com/office/drawing/2014/main" id="{2CF6CCB9-5CF8-31A9-DD38-C27FBCAC5E45}"/>
              </a:ext>
            </a:extLst>
          </p:cNvPr>
          <p:cNvPicPr>
            <a:picLocks noGrp="1" noChangeAspect="1"/>
          </p:cNvPicPr>
          <p:nvPr>
            <p:ph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96198" y="2507910"/>
            <a:ext cx="3978169" cy="3978169"/>
          </a:xfrm>
        </p:spPr>
      </p:pic>
      <p:pic>
        <p:nvPicPr>
          <p:cNvPr id="3" name="Afbeelding 2">
            <a:extLst>
              <a:ext uri="{FF2B5EF4-FFF2-40B4-BE49-F238E27FC236}">
                <a16:creationId xmlns:a16="http://schemas.microsoft.com/office/drawing/2014/main" id="{419C8232-3E3C-D8AD-C50A-C974B7494E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6245813"/>
            <a:ext cx="1065339" cy="622217"/>
          </a:xfrm>
          <a:prstGeom prst="rect">
            <a:avLst/>
          </a:prstGeom>
        </p:spPr>
      </p:pic>
      <p:sp>
        <p:nvSpPr>
          <p:cNvPr id="5" name="Tijdelijke aanduiding voor dianummer 4">
            <a:extLst>
              <a:ext uri="{FF2B5EF4-FFF2-40B4-BE49-F238E27FC236}">
                <a16:creationId xmlns:a16="http://schemas.microsoft.com/office/drawing/2014/main" id="{3021D92B-EB44-7DD9-19DE-110CAE4BB3A0}"/>
              </a:ext>
            </a:extLst>
          </p:cNvPr>
          <p:cNvSpPr>
            <a:spLocks noGrp="1"/>
          </p:cNvSpPr>
          <p:nvPr>
            <p:ph type="sldNum" sz="quarter" idx="10"/>
          </p:nvPr>
        </p:nvSpPr>
        <p:spPr/>
        <p:txBody>
          <a:bodyPr/>
          <a:lstStyle/>
          <a:p>
            <a:fld id="{BC7542B0-25A2-47FA-B68A-E294C9D41D92}" type="slidenum">
              <a:rPr lang="nl-NL" smtClean="0"/>
              <a:pPr/>
              <a:t>13</a:t>
            </a:fld>
            <a:endParaRPr lang="nl-NL" dirty="0"/>
          </a:p>
        </p:txBody>
      </p:sp>
      <p:sp>
        <p:nvSpPr>
          <p:cNvPr id="6" name="Tekstvak 5">
            <a:extLst>
              <a:ext uri="{FF2B5EF4-FFF2-40B4-BE49-F238E27FC236}">
                <a16:creationId xmlns:a16="http://schemas.microsoft.com/office/drawing/2014/main" id="{D211AA4A-CE9B-A0BC-5787-B56DA15C4CD4}"/>
              </a:ext>
            </a:extLst>
          </p:cNvPr>
          <p:cNvSpPr txBox="1"/>
          <p:nvPr/>
        </p:nvSpPr>
        <p:spPr>
          <a:xfrm>
            <a:off x="1065339" y="6260339"/>
            <a:ext cx="7543800" cy="646331"/>
          </a:xfrm>
          <a:prstGeom prst="rect">
            <a:avLst/>
          </a:prstGeom>
          <a:noFill/>
        </p:spPr>
        <p:txBody>
          <a:bodyPr wrap="square" rtlCol="0">
            <a:spAutoFit/>
          </a:bodyPr>
          <a:lstStyle/>
          <a:p>
            <a:r>
              <a:rPr lang="nl-NL" sz="1800" dirty="0"/>
              <a:t>Copyright © 2022 Universitair Medisch Centrum Groningen</a:t>
            </a:r>
          </a:p>
          <a:p>
            <a:endParaRPr lang="nl-NL" dirty="0"/>
          </a:p>
        </p:txBody>
      </p:sp>
    </p:spTree>
    <p:extLst>
      <p:ext uri="{BB962C8B-B14F-4D97-AF65-F5344CB8AC3E}">
        <p14:creationId xmlns:p14="http://schemas.microsoft.com/office/powerpoint/2010/main" val="4036636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AFF9F-E8C9-6884-1AD8-986BCAFF9213}"/>
              </a:ext>
            </a:extLst>
          </p:cNvPr>
          <p:cNvSpPr>
            <a:spLocks noGrp="1"/>
          </p:cNvSpPr>
          <p:nvPr>
            <p:ph type="title"/>
          </p:nvPr>
        </p:nvSpPr>
        <p:spPr>
          <a:xfrm>
            <a:off x="887130" y="384790"/>
            <a:ext cx="10996689" cy="993924"/>
          </a:xfrm>
        </p:spPr>
        <p:txBody>
          <a:bodyPr/>
          <a:lstStyle/>
          <a:p>
            <a:r>
              <a:rPr lang="nl-NL" dirty="0"/>
              <a:t>Meer informatie? </a:t>
            </a:r>
          </a:p>
        </p:txBody>
      </p:sp>
      <p:sp>
        <p:nvSpPr>
          <p:cNvPr id="3" name="Tijdelijke aanduiding voor inhoud 2">
            <a:extLst>
              <a:ext uri="{FF2B5EF4-FFF2-40B4-BE49-F238E27FC236}">
                <a16:creationId xmlns:a16="http://schemas.microsoft.com/office/drawing/2014/main" id="{82D8788D-5B7F-0CC0-AC0E-BEC0F0C29DD5}"/>
              </a:ext>
            </a:extLst>
          </p:cNvPr>
          <p:cNvSpPr>
            <a:spLocks noGrp="1"/>
          </p:cNvSpPr>
          <p:nvPr>
            <p:ph idx="1"/>
          </p:nvPr>
        </p:nvSpPr>
        <p:spPr>
          <a:xfrm>
            <a:off x="887131" y="1801418"/>
            <a:ext cx="10996689" cy="4590000"/>
          </a:xfrm>
        </p:spPr>
        <p:txBody>
          <a:bodyPr/>
          <a:lstStyle/>
          <a:p>
            <a:pPr marL="0" indent="0">
              <a:buNone/>
            </a:pPr>
            <a:endParaRPr lang="nl-NL" sz="2400" dirty="0"/>
          </a:p>
          <a:p>
            <a:pPr marL="0" indent="0">
              <a:buNone/>
            </a:pPr>
            <a:endParaRPr lang="nl-NL" sz="2400" dirty="0"/>
          </a:p>
          <a:p>
            <a:pPr marL="0" indent="0">
              <a:buNone/>
            </a:pPr>
            <a:r>
              <a:rPr lang="nl-NL" sz="2400" dirty="0"/>
              <a:t>Op de website </a:t>
            </a:r>
            <a:r>
              <a:rPr lang="nl-NL" sz="2400" dirty="0">
                <a:hlinkClick r:id="rId3"/>
              </a:rPr>
              <a:t>https://www.kinderpalliatief.nl/individueel-zorgplan</a:t>
            </a:r>
            <a:r>
              <a:rPr lang="nl-NL" sz="2400" dirty="0"/>
              <a:t> kun je het IZP en bijbehorend zakboekje downloaden en vind je het laatste nieuws rondom het IZP</a:t>
            </a:r>
          </a:p>
          <a:p>
            <a:pPr marL="0" indent="0">
              <a:buNone/>
            </a:pPr>
            <a:endParaRPr lang="nl-NL" sz="2400" dirty="0"/>
          </a:p>
        </p:txBody>
      </p:sp>
      <p:pic>
        <p:nvPicPr>
          <p:cNvPr id="5" name="Afbeelding 4">
            <a:extLst>
              <a:ext uri="{FF2B5EF4-FFF2-40B4-BE49-F238E27FC236}">
                <a16:creationId xmlns:a16="http://schemas.microsoft.com/office/drawing/2014/main" id="{91B59E6B-47C4-5B8C-5DF8-232EC03B19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5813"/>
            <a:ext cx="1065339" cy="622217"/>
          </a:xfrm>
          <a:prstGeom prst="rect">
            <a:avLst/>
          </a:prstGeom>
        </p:spPr>
      </p:pic>
      <p:sp>
        <p:nvSpPr>
          <p:cNvPr id="6" name="Tijdelijke aanduiding voor dianummer 5">
            <a:extLst>
              <a:ext uri="{FF2B5EF4-FFF2-40B4-BE49-F238E27FC236}">
                <a16:creationId xmlns:a16="http://schemas.microsoft.com/office/drawing/2014/main" id="{CDAD2835-ACDC-3007-04E9-B50988384748}"/>
              </a:ext>
            </a:extLst>
          </p:cNvPr>
          <p:cNvSpPr>
            <a:spLocks noGrp="1"/>
          </p:cNvSpPr>
          <p:nvPr>
            <p:ph type="sldNum" sz="quarter" idx="10"/>
          </p:nvPr>
        </p:nvSpPr>
        <p:spPr/>
        <p:txBody>
          <a:bodyPr/>
          <a:lstStyle/>
          <a:p>
            <a:fld id="{BC7542B0-25A2-47FA-B68A-E294C9D41D92}" type="slidenum">
              <a:rPr lang="nl-NL" smtClean="0"/>
              <a:pPr/>
              <a:t>14</a:t>
            </a:fld>
            <a:endParaRPr lang="nl-NL" dirty="0"/>
          </a:p>
        </p:txBody>
      </p:sp>
      <p:sp>
        <p:nvSpPr>
          <p:cNvPr id="7" name="Tekstvak 6">
            <a:extLst>
              <a:ext uri="{FF2B5EF4-FFF2-40B4-BE49-F238E27FC236}">
                <a16:creationId xmlns:a16="http://schemas.microsoft.com/office/drawing/2014/main" id="{D56943B4-C146-6F4B-1B5E-D517453CC772}"/>
              </a:ext>
            </a:extLst>
          </p:cNvPr>
          <p:cNvSpPr txBox="1"/>
          <p:nvPr/>
        </p:nvSpPr>
        <p:spPr>
          <a:xfrm>
            <a:off x="1065339" y="6260339"/>
            <a:ext cx="7543800" cy="646331"/>
          </a:xfrm>
          <a:prstGeom prst="rect">
            <a:avLst/>
          </a:prstGeom>
          <a:noFill/>
        </p:spPr>
        <p:txBody>
          <a:bodyPr wrap="square" rtlCol="0">
            <a:spAutoFit/>
          </a:bodyPr>
          <a:lstStyle/>
          <a:p>
            <a:r>
              <a:rPr lang="nl-NL" sz="1800" dirty="0"/>
              <a:t>Copyright © 2022 Universitair Medisch Centrum Groningen</a:t>
            </a:r>
          </a:p>
          <a:p>
            <a:endParaRPr lang="nl-NL" dirty="0"/>
          </a:p>
        </p:txBody>
      </p:sp>
    </p:spTree>
    <p:extLst>
      <p:ext uri="{BB962C8B-B14F-4D97-AF65-F5344CB8AC3E}">
        <p14:creationId xmlns:p14="http://schemas.microsoft.com/office/powerpoint/2010/main" val="253792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FEAA3-9CCE-7FEC-3B2F-7A6C7E5AE02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236265A-FC2E-345D-32EE-C1EC0A9C0962}"/>
              </a:ext>
            </a:extLst>
          </p:cNvPr>
          <p:cNvSpPr>
            <a:spLocks noGrp="1"/>
          </p:cNvSpPr>
          <p:nvPr>
            <p:ph idx="1"/>
          </p:nvPr>
        </p:nvSpPr>
        <p:spPr/>
        <p:txBody>
          <a:bodyPr/>
          <a:lstStyle/>
          <a:p>
            <a:pPr marL="0" indent="0">
              <a:buNone/>
            </a:pPr>
            <a:endParaRPr lang="nl-NL" sz="2800" dirty="0"/>
          </a:p>
          <a:p>
            <a:pPr marL="0" indent="0">
              <a:buNone/>
            </a:pPr>
            <a:endParaRPr lang="nl-NL" sz="2800" dirty="0"/>
          </a:p>
          <a:p>
            <a:pPr marL="0" indent="0">
              <a:buNone/>
            </a:pPr>
            <a:r>
              <a:rPr lang="nl-NL" sz="2800" dirty="0"/>
              <a:t>Copyright © 2022 Universitair Medisch Centrum Groningen</a:t>
            </a:r>
          </a:p>
          <a:p>
            <a:pPr marL="0" indent="0">
              <a:buNone/>
            </a:pPr>
            <a:endParaRPr lang="nl-NL" dirty="0"/>
          </a:p>
          <a:p>
            <a:pPr marL="0" indent="0">
              <a:buNone/>
            </a:pPr>
            <a:endParaRPr lang="nl-NL" dirty="0"/>
          </a:p>
        </p:txBody>
      </p:sp>
      <p:sp>
        <p:nvSpPr>
          <p:cNvPr id="5" name="Tekstvak 4">
            <a:extLst>
              <a:ext uri="{FF2B5EF4-FFF2-40B4-BE49-F238E27FC236}">
                <a16:creationId xmlns:a16="http://schemas.microsoft.com/office/drawing/2014/main" id="{4FD58285-A584-92A3-6554-18461AECC43C}"/>
              </a:ext>
            </a:extLst>
          </p:cNvPr>
          <p:cNvSpPr txBox="1"/>
          <p:nvPr/>
        </p:nvSpPr>
        <p:spPr>
          <a:xfrm>
            <a:off x="1065339" y="6260339"/>
            <a:ext cx="7543800" cy="646331"/>
          </a:xfrm>
          <a:prstGeom prst="rect">
            <a:avLst/>
          </a:prstGeom>
          <a:noFill/>
        </p:spPr>
        <p:txBody>
          <a:bodyPr wrap="square" rtlCol="0">
            <a:spAutoFit/>
          </a:bodyPr>
          <a:lstStyle/>
          <a:p>
            <a:r>
              <a:rPr lang="nl-NL" sz="1800" dirty="0"/>
              <a:t>Copyright © 2022 Universitair Medisch Centrum Groningen</a:t>
            </a:r>
          </a:p>
          <a:p>
            <a:endParaRPr lang="nl-NL" dirty="0"/>
          </a:p>
        </p:txBody>
      </p:sp>
      <p:pic>
        <p:nvPicPr>
          <p:cNvPr id="6" name="Afbeelding 5">
            <a:extLst>
              <a:ext uri="{FF2B5EF4-FFF2-40B4-BE49-F238E27FC236}">
                <a16:creationId xmlns:a16="http://schemas.microsoft.com/office/drawing/2014/main" id="{0A07C3CD-3956-794A-BF3C-9C1FE4E6F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5813"/>
            <a:ext cx="1065339" cy="622217"/>
          </a:xfrm>
          <a:prstGeom prst="rect">
            <a:avLst/>
          </a:prstGeom>
        </p:spPr>
      </p:pic>
      <p:sp>
        <p:nvSpPr>
          <p:cNvPr id="7" name="Tijdelijke aanduiding voor dianummer 6">
            <a:extLst>
              <a:ext uri="{FF2B5EF4-FFF2-40B4-BE49-F238E27FC236}">
                <a16:creationId xmlns:a16="http://schemas.microsoft.com/office/drawing/2014/main" id="{E3F80B94-83B8-5468-E174-42126538C899}"/>
              </a:ext>
            </a:extLst>
          </p:cNvPr>
          <p:cNvSpPr>
            <a:spLocks noGrp="1"/>
          </p:cNvSpPr>
          <p:nvPr>
            <p:ph type="sldNum" sz="quarter" idx="10"/>
          </p:nvPr>
        </p:nvSpPr>
        <p:spPr/>
        <p:txBody>
          <a:bodyPr/>
          <a:lstStyle/>
          <a:p>
            <a:fld id="{BC7542B0-25A2-47FA-B68A-E294C9D41D92}" type="slidenum">
              <a:rPr lang="nl-NL" smtClean="0"/>
              <a:pPr/>
              <a:t>2</a:t>
            </a:fld>
            <a:endParaRPr lang="nl-NL" dirty="0"/>
          </a:p>
        </p:txBody>
      </p:sp>
      <p:pic>
        <p:nvPicPr>
          <p:cNvPr id="1026" name="Picture 2">
            <a:extLst>
              <a:ext uri="{FF2B5EF4-FFF2-40B4-BE49-F238E27FC236}">
                <a16:creationId xmlns:a16="http://schemas.microsoft.com/office/drawing/2014/main" id="{1592D48A-809C-3DF7-89B3-5FA23C15F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040" y="3429000"/>
            <a:ext cx="2413000" cy="1207009"/>
          </a:xfrm>
          <a:prstGeom prst="rect">
            <a:avLst/>
          </a:prstGeom>
          <a:noFill/>
          <a:ln>
            <a:noFill/>
          </a:ln>
          <a:effectLst/>
          <a:extLst>
            <a:ext uri="{909E8E84-426E-40DD-AFC4-6F175D3DCCD1}">
              <a14:hiddenFill xmlns:a14="http://schemas.microsoft.com/office/drawing/2010/main">
                <a:solidFill>
                  <a:srgbClr val="0D50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78299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B5E42-BA30-4FD7-9BD0-718A4D1F29FD}"/>
              </a:ext>
            </a:extLst>
          </p:cNvPr>
          <p:cNvSpPr>
            <a:spLocks noGrp="1"/>
          </p:cNvSpPr>
          <p:nvPr>
            <p:ph type="title"/>
          </p:nvPr>
        </p:nvSpPr>
        <p:spPr/>
        <p:txBody>
          <a:bodyPr/>
          <a:lstStyle/>
          <a:p>
            <a:r>
              <a:rPr lang="nl-NL" dirty="0"/>
              <a:t>De vragen: </a:t>
            </a:r>
          </a:p>
        </p:txBody>
      </p:sp>
      <p:sp>
        <p:nvSpPr>
          <p:cNvPr id="3" name="Tijdelijke aanduiding voor inhoud 2">
            <a:extLst>
              <a:ext uri="{FF2B5EF4-FFF2-40B4-BE49-F238E27FC236}">
                <a16:creationId xmlns:a16="http://schemas.microsoft.com/office/drawing/2014/main" id="{4FB08303-5D09-4AF7-AC87-23BC028218A6}"/>
              </a:ext>
            </a:extLst>
          </p:cNvPr>
          <p:cNvSpPr>
            <a:spLocks noGrp="1"/>
          </p:cNvSpPr>
          <p:nvPr>
            <p:ph idx="1"/>
          </p:nvPr>
        </p:nvSpPr>
        <p:spPr>
          <a:xfrm>
            <a:off x="714704" y="1502173"/>
            <a:ext cx="10996689" cy="2155427"/>
          </a:xfrm>
        </p:spPr>
        <p:txBody>
          <a:bodyPr/>
          <a:lstStyle/>
          <a:p>
            <a:pPr marL="514350" indent="-514350">
              <a:lnSpc>
                <a:spcPct val="100000"/>
              </a:lnSpc>
              <a:buFont typeface="+mj-lt"/>
              <a:buAutoNum type="arabicPeriod"/>
            </a:pPr>
            <a:r>
              <a:rPr lang="nl-NL" sz="2200" dirty="0"/>
              <a:t>Wat is kinderpalliatieve zorg?</a:t>
            </a:r>
          </a:p>
          <a:p>
            <a:pPr marL="514350" indent="-514350">
              <a:lnSpc>
                <a:spcPct val="100000"/>
              </a:lnSpc>
              <a:buFont typeface="+mj-lt"/>
              <a:buAutoNum type="arabicPeriod"/>
            </a:pPr>
            <a:r>
              <a:rPr lang="nl-NL" sz="2200" dirty="0"/>
              <a:t>Wat is het Individueel Zorgplan (IZP)?</a:t>
            </a:r>
          </a:p>
          <a:p>
            <a:pPr marL="514350" indent="-514350">
              <a:lnSpc>
                <a:spcPct val="100000"/>
              </a:lnSpc>
              <a:buFont typeface="+mj-lt"/>
              <a:buAutoNum type="arabicPeriod"/>
            </a:pPr>
            <a:r>
              <a:rPr lang="nl-NL" sz="2200" dirty="0"/>
              <a:t>Welke domeinen komen aan bod in het IZP?</a:t>
            </a:r>
          </a:p>
          <a:p>
            <a:pPr marL="514350" indent="-514350">
              <a:lnSpc>
                <a:spcPct val="100000"/>
              </a:lnSpc>
              <a:buFont typeface="+mj-lt"/>
              <a:buAutoNum type="arabicPeriod"/>
            </a:pPr>
            <a:r>
              <a:rPr lang="nl-NL" sz="2200" dirty="0"/>
              <a:t>Wanneer en voor wie stel je een IZP op?</a:t>
            </a:r>
          </a:p>
          <a:p>
            <a:pPr marL="514350" indent="-514350">
              <a:lnSpc>
                <a:spcPct val="100000"/>
              </a:lnSpc>
              <a:buFont typeface="+mj-lt"/>
              <a:buAutoNum type="arabicPeriod"/>
            </a:pPr>
            <a:r>
              <a:rPr lang="nl-NL" sz="2200" dirty="0"/>
              <a:t>Welke rollen en verantwoordelijkheden zijn er rondom een IZP?</a:t>
            </a:r>
          </a:p>
          <a:p>
            <a:pPr marL="514350" indent="-514350">
              <a:lnSpc>
                <a:spcPct val="100000"/>
              </a:lnSpc>
              <a:buFont typeface="+mj-lt"/>
              <a:buAutoNum type="arabicPeriod"/>
            </a:pPr>
            <a:r>
              <a:rPr lang="nl-NL" sz="2200" dirty="0"/>
              <a:t>Wat is het </a:t>
            </a:r>
            <a:r>
              <a:rPr lang="nl-NL" sz="2200" dirty="0" err="1"/>
              <a:t>Kinder</a:t>
            </a:r>
            <a:r>
              <a:rPr lang="nl-NL" sz="2200" dirty="0"/>
              <a:t> Comfort Team (KCT) en wat kunnen zij voor je betekenen?</a:t>
            </a:r>
          </a:p>
          <a:p>
            <a:pPr marL="514350" indent="-514350">
              <a:lnSpc>
                <a:spcPct val="100000"/>
              </a:lnSpc>
              <a:buFont typeface="+mj-lt"/>
              <a:buAutoNum type="arabicPeriod"/>
            </a:pPr>
            <a:r>
              <a:rPr lang="nl-NL" sz="2200" dirty="0"/>
              <a:t>Hoe kan een IZP opgesteld worden als er geen KCT betrokken is?</a:t>
            </a:r>
          </a:p>
          <a:p>
            <a:pPr marL="514350" indent="-514350">
              <a:lnSpc>
                <a:spcPct val="100000"/>
              </a:lnSpc>
              <a:buFont typeface="+mj-lt"/>
              <a:buAutoNum type="arabicPeriod"/>
            </a:pPr>
            <a:r>
              <a:rPr lang="nl-NL" sz="2200" dirty="0"/>
              <a:t>Wat is Advance Care Planning (ACP) en hoe gebruik ik het bij het IZP? </a:t>
            </a:r>
          </a:p>
          <a:p>
            <a:pPr marL="514350" indent="-514350">
              <a:lnSpc>
                <a:spcPct val="100000"/>
              </a:lnSpc>
              <a:buFont typeface="+mj-lt"/>
              <a:buAutoNum type="arabicPeriod"/>
            </a:pPr>
            <a:r>
              <a:rPr lang="nl-NL" sz="2200" dirty="0"/>
              <a:t>Wat is Medische Kindzorg Samenwerking (MKS)?</a:t>
            </a:r>
          </a:p>
          <a:p>
            <a:pPr marL="514350" indent="-514350">
              <a:lnSpc>
                <a:spcPct val="100000"/>
              </a:lnSpc>
              <a:buFont typeface="+mj-lt"/>
              <a:buAutoNum type="arabicPeriod"/>
            </a:pPr>
            <a:r>
              <a:rPr lang="nl-NL" sz="2200" dirty="0"/>
              <a:t>Hoe verhouden MKS en ACP zich tot het IZP?</a:t>
            </a:r>
          </a:p>
        </p:txBody>
      </p:sp>
      <p:pic>
        <p:nvPicPr>
          <p:cNvPr id="5" name="Afbeelding 4">
            <a:extLst>
              <a:ext uri="{FF2B5EF4-FFF2-40B4-BE49-F238E27FC236}">
                <a16:creationId xmlns:a16="http://schemas.microsoft.com/office/drawing/2014/main" id="{DABC552F-2E85-1316-2E28-5FD8F15B86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5813"/>
            <a:ext cx="1065339" cy="622217"/>
          </a:xfrm>
          <a:prstGeom prst="rect">
            <a:avLst/>
          </a:prstGeom>
        </p:spPr>
      </p:pic>
      <p:sp>
        <p:nvSpPr>
          <p:cNvPr id="7" name="Tijdelijke aanduiding voor dianummer 6">
            <a:extLst>
              <a:ext uri="{FF2B5EF4-FFF2-40B4-BE49-F238E27FC236}">
                <a16:creationId xmlns:a16="http://schemas.microsoft.com/office/drawing/2014/main" id="{BFDB1A60-9615-2298-EE9E-631990B7ACCD}"/>
              </a:ext>
            </a:extLst>
          </p:cNvPr>
          <p:cNvSpPr>
            <a:spLocks noGrp="1"/>
          </p:cNvSpPr>
          <p:nvPr>
            <p:ph type="sldNum" sz="quarter" idx="10"/>
          </p:nvPr>
        </p:nvSpPr>
        <p:spPr/>
        <p:txBody>
          <a:bodyPr/>
          <a:lstStyle/>
          <a:p>
            <a:fld id="{BC7542B0-25A2-47FA-B68A-E294C9D41D92}" type="slidenum">
              <a:rPr lang="nl-NL" smtClean="0"/>
              <a:pPr/>
              <a:t>3</a:t>
            </a:fld>
            <a:endParaRPr lang="nl-NL" dirty="0"/>
          </a:p>
        </p:txBody>
      </p:sp>
      <p:sp>
        <p:nvSpPr>
          <p:cNvPr id="8" name="Tekstvak 7">
            <a:extLst>
              <a:ext uri="{FF2B5EF4-FFF2-40B4-BE49-F238E27FC236}">
                <a16:creationId xmlns:a16="http://schemas.microsoft.com/office/drawing/2014/main" id="{4EF93250-0FBB-4DE9-2C12-36299EC0283E}"/>
              </a:ext>
            </a:extLst>
          </p:cNvPr>
          <p:cNvSpPr txBox="1"/>
          <p:nvPr/>
        </p:nvSpPr>
        <p:spPr>
          <a:xfrm>
            <a:off x="1065339" y="6260339"/>
            <a:ext cx="7543800" cy="646331"/>
          </a:xfrm>
          <a:prstGeom prst="rect">
            <a:avLst/>
          </a:prstGeom>
          <a:noFill/>
        </p:spPr>
        <p:txBody>
          <a:bodyPr wrap="square" rtlCol="0">
            <a:spAutoFit/>
          </a:bodyPr>
          <a:lstStyle/>
          <a:p>
            <a:r>
              <a:rPr lang="nl-NL" sz="1800" dirty="0"/>
              <a:t>Copyright © 2022 Universitair Medisch Centrum Groningen</a:t>
            </a:r>
          </a:p>
          <a:p>
            <a:endParaRPr lang="nl-NL" dirty="0"/>
          </a:p>
        </p:txBody>
      </p:sp>
    </p:spTree>
    <p:extLst>
      <p:ext uri="{BB962C8B-B14F-4D97-AF65-F5344CB8AC3E}">
        <p14:creationId xmlns:p14="http://schemas.microsoft.com/office/powerpoint/2010/main" val="53959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6D2AD-5845-B1A1-4241-64375FD1AE79}"/>
              </a:ext>
            </a:extLst>
          </p:cNvPr>
          <p:cNvSpPr>
            <a:spLocks noGrp="1"/>
          </p:cNvSpPr>
          <p:nvPr>
            <p:ph type="title"/>
          </p:nvPr>
        </p:nvSpPr>
        <p:spPr/>
        <p:txBody>
          <a:bodyPr/>
          <a:lstStyle/>
          <a:p>
            <a:r>
              <a:rPr lang="nl-NL" dirty="0"/>
              <a:t>1. Wat is kinderpalliatieve zorg?</a:t>
            </a:r>
            <a:endParaRPr lang="en-US" dirty="0"/>
          </a:p>
        </p:txBody>
      </p:sp>
      <p:sp>
        <p:nvSpPr>
          <p:cNvPr id="3" name="Tijdelijke aanduiding voor inhoud 2">
            <a:extLst>
              <a:ext uri="{FF2B5EF4-FFF2-40B4-BE49-F238E27FC236}">
                <a16:creationId xmlns:a16="http://schemas.microsoft.com/office/drawing/2014/main" id="{6ED1BF7E-2109-5907-CD41-948281B279D2}"/>
              </a:ext>
            </a:extLst>
          </p:cNvPr>
          <p:cNvSpPr>
            <a:spLocks noGrp="1"/>
          </p:cNvSpPr>
          <p:nvPr>
            <p:ph idx="1"/>
          </p:nvPr>
        </p:nvSpPr>
        <p:spPr>
          <a:xfrm>
            <a:off x="956441" y="1670339"/>
            <a:ext cx="11130455" cy="1682461"/>
          </a:xfrm>
        </p:spPr>
        <p:txBody>
          <a:bodyPr/>
          <a:lstStyle/>
          <a:p>
            <a:pPr>
              <a:buFont typeface="Arial" panose="020B0604020202020204" pitchFamily="34" charset="0"/>
              <a:buChar char="•"/>
            </a:pPr>
            <a:r>
              <a:rPr lang="nl-NL" sz="2400" dirty="0"/>
              <a:t>Kinderpalliatieve zorg is zorg voor kinderen met een levensbedreigende of levensduurbeperkende aandoening en start vanaf het moment van diagnose en kan weken, maanden of zelfs jaren duren</a:t>
            </a:r>
          </a:p>
          <a:p>
            <a:pPr>
              <a:buFont typeface="Arial" panose="020B0604020202020204" pitchFamily="34" charset="0"/>
              <a:buChar char="•"/>
            </a:pPr>
            <a:r>
              <a:rPr lang="nl-NL" sz="2400" dirty="0"/>
              <a:t>De zorg is gericht op kwaliteit van leven en besteed aandacht aan vier domeinen: fysiek, psychologisch, sociaal en spiritueel </a:t>
            </a:r>
          </a:p>
          <a:p>
            <a:pPr>
              <a:buFont typeface="Arial" panose="020B0604020202020204" pitchFamily="34" charset="0"/>
              <a:buChar char="•"/>
            </a:pPr>
            <a:r>
              <a:rPr lang="nl-NL" sz="2400" dirty="0">
                <a:latin typeface="Arial Narrow" panose="020B0606020202030204" pitchFamily="34" charset="0"/>
              </a:rPr>
              <a:t>Kinderpalliatieve zorg bestaat uit vier fasen; ziektegerichte palliatie, symptoomgerichte palliatie, palliatie in de stervensfase en nazorg </a:t>
            </a:r>
          </a:p>
          <a:p>
            <a:pPr>
              <a:buFont typeface="Arial" panose="020B0604020202020204" pitchFamily="34" charset="0"/>
              <a:buChar char="•"/>
            </a:pPr>
            <a:endParaRPr kumimoji="0" lang="nl-NL" sz="2400" b="0" i="0" u="none" strike="noStrike" kern="1200" cap="none" spc="0" normalizeH="0" baseline="0" noProof="0" dirty="0">
              <a:ln>
                <a:noFill/>
              </a:ln>
              <a:solidFill>
                <a:srgbClr val="4472C4"/>
              </a:solidFill>
              <a:effectLst/>
              <a:uLnTx/>
              <a:uFillTx/>
              <a:latin typeface="Arial Narrow" panose="020B0606020202030204" pitchFamily="34" charset="0"/>
              <a:ea typeface="+mn-ea"/>
              <a:cs typeface="+mn-cs"/>
              <a:hlinkClick r:id="rId3">
                <a:extLst>
                  <a:ext uri="{A12FA001-AC4F-418D-AE19-62706E023703}">
                    <ahyp:hlinkClr xmlns:ahyp="http://schemas.microsoft.com/office/drawing/2018/hyperlinkcolor" val="tx"/>
                  </a:ext>
                </a:extLst>
              </a:hlinkClick>
            </a:endParaRPr>
          </a:p>
          <a:p>
            <a:pPr>
              <a:buFont typeface="Arial" panose="020B0604020202020204" pitchFamily="34" charset="0"/>
              <a:buChar char="•"/>
            </a:pPr>
            <a:r>
              <a:rPr kumimoji="0" lang="nl-NL" sz="2400" b="0" i="0" u="none" strike="noStrike" kern="1200" cap="none" spc="0" normalizeH="0" baseline="0" noProof="0" dirty="0">
                <a:ln>
                  <a:noFill/>
                </a:ln>
                <a:solidFill>
                  <a:srgbClr val="4472C4"/>
                </a:solidFill>
                <a:effectLst/>
                <a:uLnTx/>
                <a:uFillTx/>
                <a:latin typeface="Arial Narrow" panose="020B0606020202030204" pitchFamily="34" charset="0"/>
                <a:ea typeface="+mn-ea"/>
                <a:cs typeface="+mn-cs"/>
                <a:hlinkClick r:id="rId3">
                  <a:extLst>
                    <a:ext uri="{A12FA001-AC4F-418D-AE19-62706E023703}">
                      <ahyp:hlinkClr xmlns:ahyp="http://schemas.microsoft.com/office/drawing/2018/hyperlinkcolor" val="tx"/>
                    </a:ext>
                  </a:extLst>
                </a:hlinkClick>
              </a:rPr>
              <a:t>Lees hier </a:t>
            </a:r>
            <a:r>
              <a:rPr kumimoji="0" lang="nl-NL" sz="24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de volledige definitie en bekijk de animatie over kinderpalliatieve zorg </a:t>
            </a:r>
            <a:r>
              <a:rPr kumimoji="0" lang="nl-NL" sz="14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(duur 2:40 min)</a:t>
            </a:r>
            <a:endParaRPr kumimoji="0" lang="nl-NL" sz="24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a:p>
            <a:pPr>
              <a:buFont typeface="Arial" panose="020B0604020202020204" pitchFamily="34" charset="0"/>
              <a:buChar char="•"/>
            </a:pPr>
            <a:endParaRPr lang="nl-NL" sz="2400" dirty="0">
              <a:latin typeface="Arial Narrow" panose="020B0606020202030204" pitchFamily="34" charset="0"/>
            </a:endParaRPr>
          </a:p>
          <a:p>
            <a:pPr>
              <a:buFont typeface="Arial" panose="020B0604020202020204" pitchFamily="34" charset="0"/>
              <a:buChar char="•"/>
            </a:pPr>
            <a:endParaRPr lang="nl-NL" sz="2400" dirty="0">
              <a:latin typeface="Arial Narrow" panose="020B0606020202030204" pitchFamily="34" charset="0"/>
            </a:endParaRPr>
          </a:p>
          <a:p>
            <a:pPr>
              <a:buFont typeface="Arial" panose="020B0604020202020204" pitchFamily="34" charset="0"/>
              <a:buChar char="•"/>
            </a:pPr>
            <a:endParaRPr lang="nl-NL" sz="2400" dirty="0">
              <a:solidFill>
                <a:schemeClr val="tx1">
                  <a:lumMod val="75000"/>
                  <a:lumOff val="25000"/>
                </a:schemeClr>
              </a:solidFill>
              <a:latin typeface="Arial Narrow" panose="020B0606020202030204" pitchFamily="34" charset="0"/>
            </a:endParaRPr>
          </a:p>
          <a:p>
            <a:pPr>
              <a:buFont typeface="Arial" panose="020B0604020202020204" pitchFamily="34" charset="0"/>
              <a:buChar char="•"/>
            </a:pPr>
            <a:endParaRPr lang="nl-NL" sz="2400" dirty="0">
              <a:latin typeface="Arial Narrow" panose="020B0606020202030204" pitchFamily="34" charset="0"/>
            </a:endParaRPr>
          </a:p>
          <a:p>
            <a:pPr>
              <a:buFont typeface="Arial" panose="020B0604020202020204" pitchFamily="34" charset="0"/>
              <a:buChar char="•"/>
            </a:pPr>
            <a:endParaRPr lang="nl-NL" sz="2400" dirty="0">
              <a:solidFill>
                <a:schemeClr val="tx1">
                  <a:lumMod val="75000"/>
                  <a:lumOff val="25000"/>
                </a:schemeClr>
              </a:solidFill>
              <a:latin typeface="Arial Narrow" panose="020B0606020202030204" pitchFamily="34" charset="0"/>
            </a:endParaRPr>
          </a:p>
          <a:p>
            <a:pPr>
              <a:buFont typeface="Arial" panose="020B0604020202020204" pitchFamily="34" charset="0"/>
              <a:buChar char="•"/>
            </a:pPr>
            <a:endParaRPr lang="nl-NL" sz="2400" dirty="0">
              <a:solidFill>
                <a:schemeClr val="tx1">
                  <a:lumMod val="75000"/>
                  <a:lumOff val="25000"/>
                </a:schemeClr>
              </a:solidFill>
              <a:latin typeface="Arial Narrow" panose="020B0606020202030204" pitchFamily="34" charset="0"/>
            </a:endParaRPr>
          </a:p>
          <a:p>
            <a:pPr>
              <a:buFont typeface="Arial" panose="020B0604020202020204" pitchFamily="34" charset="0"/>
              <a:buChar char="•"/>
            </a:pPr>
            <a:endParaRPr lang="nl-NL" sz="2400" dirty="0">
              <a:solidFill>
                <a:schemeClr val="tx1">
                  <a:lumMod val="75000"/>
                  <a:lumOff val="25000"/>
                </a:schemeClr>
              </a:solidFill>
              <a:latin typeface="Arial Narrow" panose="020B0606020202030204" pitchFamily="34" charset="0"/>
            </a:endParaRPr>
          </a:p>
          <a:p>
            <a:endParaRPr lang="en-US" dirty="0"/>
          </a:p>
        </p:txBody>
      </p:sp>
      <p:pic>
        <p:nvPicPr>
          <p:cNvPr id="8" name="Afbeelding 7">
            <a:extLst>
              <a:ext uri="{FF2B5EF4-FFF2-40B4-BE49-F238E27FC236}">
                <a16:creationId xmlns:a16="http://schemas.microsoft.com/office/drawing/2014/main" id="{F55130B8-DF3C-293C-B88E-DFC1245A00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5813"/>
            <a:ext cx="1065339" cy="622217"/>
          </a:xfrm>
          <a:prstGeom prst="rect">
            <a:avLst/>
          </a:prstGeom>
        </p:spPr>
      </p:pic>
      <p:sp>
        <p:nvSpPr>
          <p:cNvPr id="5" name="Tijdelijke aanduiding voor dianummer 4">
            <a:extLst>
              <a:ext uri="{FF2B5EF4-FFF2-40B4-BE49-F238E27FC236}">
                <a16:creationId xmlns:a16="http://schemas.microsoft.com/office/drawing/2014/main" id="{65D7A597-A7A3-8A53-2E05-73549FD4CF26}"/>
              </a:ext>
            </a:extLst>
          </p:cNvPr>
          <p:cNvSpPr>
            <a:spLocks noGrp="1"/>
          </p:cNvSpPr>
          <p:nvPr>
            <p:ph type="sldNum" sz="quarter" idx="10"/>
          </p:nvPr>
        </p:nvSpPr>
        <p:spPr/>
        <p:txBody>
          <a:bodyPr/>
          <a:lstStyle/>
          <a:p>
            <a:fld id="{BC7542B0-25A2-47FA-B68A-E294C9D41D92}" type="slidenum">
              <a:rPr lang="nl-NL" smtClean="0"/>
              <a:pPr/>
              <a:t>4</a:t>
            </a:fld>
            <a:endParaRPr lang="nl-NL" dirty="0"/>
          </a:p>
        </p:txBody>
      </p:sp>
      <p:sp>
        <p:nvSpPr>
          <p:cNvPr id="6" name="Tekstvak 5">
            <a:extLst>
              <a:ext uri="{FF2B5EF4-FFF2-40B4-BE49-F238E27FC236}">
                <a16:creationId xmlns:a16="http://schemas.microsoft.com/office/drawing/2014/main" id="{185C0DB8-1DBC-45F7-10D0-6E0B02A55039}"/>
              </a:ext>
            </a:extLst>
          </p:cNvPr>
          <p:cNvSpPr txBox="1"/>
          <p:nvPr/>
        </p:nvSpPr>
        <p:spPr>
          <a:xfrm>
            <a:off x="1065339" y="6260339"/>
            <a:ext cx="7543800" cy="646331"/>
          </a:xfrm>
          <a:prstGeom prst="rect">
            <a:avLst/>
          </a:prstGeom>
          <a:noFill/>
        </p:spPr>
        <p:txBody>
          <a:bodyPr wrap="square" rtlCol="0">
            <a:spAutoFit/>
          </a:bodyPr>
          <a:lstStyle/>
          <a:p>
            <a:r>
              <a:rPr lang="nl-NL" sz="1800" dirty="0"/>
              <a:t>Copyright © 2022 Universitair Medisch Centrum Groningen</a:t>
            </a:r>
          </a:p>
          <a:p>
            <a:endParaRPr lang="nl-NL" dirty="0"/>
          </a:p>
        </p:txBody>
      </p:sp>
    </p:spTree>
    <p:extLst>
      <p:ext uri="{BB962C8B-B14F-4D97-AF65-F5344CB8AC3E}">
        <p14:creationId xmlns:p14="http://schemas.microsoft.com/office/powerpoint/2010/main" val="122043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CB203-AFFC-85EE-0BD4-2DC0312D08D2}"/>
              </a:ext>
            </a:extLst>
          </p:cNvPr>
          <p:cNvSpPr>
            <a:spLocks noGrp="1"/>
          </p:cNvSpPr>
          <p:nvPr>
            <p:ph type="title"/>
          </p:nvPr>
        </p:nvSpPr>
        <p:spPr/>
        <p:txBody>
          <a:bodyPr/>
          <a:lstStyle/>
          <a:p>
            <a:r>
              <a:rPr lang="en-US" dirty="0"/>
              <a:t>2. Wat is het </a:t>
            </a:r>
            <a:r>
              <a:rPr lang="en-US" dirty="0" err="1"/>
              <a:t>Individueel</a:t>
            </a:r>
            <a:r>
              <a:rPr lang="en-US" dirty="0"/>
              <a:t> </a:t>
            </a:r>
            <a:r>
              <a:rPr lang="en-US" dirty="0" err="1"/>
              <a:t>Zorgplan</a:t>
            </a:r>
            <a:r>
              <a:rPr lang="en-US" dirty="0"/>
              <a:t>? </a:t>
            </a:r>
          </a:p>
        </p:txBody>
      </p:sp>
      <p:sp>
        <p:nvSpPr>
          <p:cNvPr id="3" name="Tijdelijke aanduiding voor inhoud 2">
            <a:extLst>
              <a:ext uri="{FF2B5EF4-FFF2-40B4-BE49-F238E27FC236}">
                <a16:creationId xmlns:a16="http://schemas.microsoft.com/office/drawing/2014/main" id="{93BD6A83-79D3-3958-18B7-98870518628F}"/>
              </a:ext>
            </a:extLst>
          </p:cNvPr>
          <p:cNvSpPr>
            <a:spLocks noGrp="1"/>
          </p:cNvSpPr>
          <p:nvPr>
            <p:ph idx="1"/>
          </p:nvPr>
        </p:nvSpPr>
        <p:spPr>
          <a:xfrm>
            <a:off x="887131" y="1590986"/>
            <a:ext cx="10996689" cy="4590000"/>
          </a:xfrm>
        </p:spPr>
        <p:txBody>
          <a:bodyPr/>
          <a:lstStyle/>
          <a:p>
            <a:pPr>
              <a:buFont typeface="Arial" panose="020B0604020202020204" pitchFamily="34" charset="0"/>
              <a:buChar char="•"/>
            </a:pPr>
            <a:r>
              <a:rPr lang="nl-NL" sz="2400" dirty="0"/>
              <a:t>In het Individueel Zorgplan (IZP) worden de algemene aanbevelingen uit de richtlijn ‘palliatieve zorg voor kinderen’ vertaald naar een persoonlijk plan voor het individuele kind.</a:t>
            </a:r>
          </a:p>
          <a:p>
            <a:pPr marL="0" indent="0">
              <a:buNone/>
            </a:pPr>
            <a:endParaRPr lang="nl-NL" sz="2400" dirty="0"/>
          </a:p>
          <a:p>
            <a:pPr>
              <a:buFont typeface="Arial" panose="020B0604020202020204" pitchFamily="34" charset="0"/>
              <a:buChar char="•"/>
            </a:pPr>
            <a:r>
              <a:rPr lang="nl-NL" sz="2400" dirty="0"/>
              <a:t>Het IZP geeft een duidelijk overzicht van doelen en voorkeuren van kind en gezin en de gemaakt afspraken tussen zorgverleners en kind en gezin</a:t>
            </a:r>
          </a:p>
          <a:p>
            <a:pPr>
              <a:buFont typeface="Arial" panose="020B0604020202020204" pitchFamily="34" charset="0"/>
              <a:buChar char="•"/>
            </a:pPr>
            <a:endParaRPr lang="nl-NL" sz="2400" dirty="0">
              <a:solidFill>
                <a:srgbClr val="0563C1"/>
              </a:solidFill>
              <a:hlinkClick r:id="rId2">
                <a:extLst>
                  <a:ext uri="{A12FA001-AC4F-418D-AE19-62706E023703}">
                    <ahyp:hlinkClr xmlns:ahyp="http://schemas.microsoft.com/office/drawing/2018/hyperlinkcolor" val="tx"/>
                  </a:ext>
                </a:extLst>
              </a:hlinkClick>
            </a:endParaRPr>
          </a:p>
          <a:p>
            <a:pPr>
              <a:buFont typeface="Arial" panose="020B0604020202020204" pitchFamily="34" charset="0"/>
              <a:buChar char="•"/>
            </a:pPr>
            <a:r>
              <a:rPr lang="nl-NL" sz="2400" dirty="0">
                <a:solidFill>
                  <a:schemeClr val="accent1"/>
                </a:solidFill>
                <a:hlinkClick r:id="rId2">
                  <a:extLst>
                    <a:ext uri="{A12FA001-AC4F-418D-AE19-62706E023703}">
                      <ahyp:hlinkClr xmlns:ahyp="http://schemas.microsoft.com/office/drawing/2018/hyperlinkcolor" val="tx"/>
                    </a:ext>
                  </a:extLst>
                </a:hlinkClick>
              </a:rPr>
              <a:t>In deze animatie </a:t>
            </a:r>
            <a:r>
              <a:rPr lang="nl-NL" sz="2400" dirty="0"/>
              <a:t>wordt alles uitgelegd over het IZP </a:t>
            </a:r>
            <a:r>
              <a:rPr lang="nl-NL" sz="1400" dirty="0"/>
              <a:t>(duur 3:45 min) </a:t>
            </a:r>
          </a:p>
        </p:txBody>
      </p:sp>
      <p:pic>
        <p:nvPicPr>
          <p:cNvPr id="7" name="Afbeelding 6">
            <a:extLst>
              <a:ext uri="{FF2B5EF4-FFF2-40B4-BE49-F238E27FC236}">
                <a16:creationId xmlns:a16="http://schemas.microsoft.com/office/drawing/2014/main" id="{EB0F5EF3-B8D2-84E2-4A67-3DDC9BBC03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5813"/>
            <a:ext cx="1065339" cy="622217"/>
          </a:xfrm>
          <a:prstGeom prst="rect">
            <a:avLst/>
          </a:prstGeom>
        </p:spPr>
      </p:pic>
      <p:sp>
        <p:nvSpPr>
          <p:cNvPr id="5" name="Tijdelijke aanduiding voor dianummer 4">
            <a:extLst>
              <a:ext uri="{FF2B5EF4-FFF2-40B4-BE49-F238E27FC236}">
                <a16:creationId xmlns:a16="http://schemas.microsoft.com/office/drawing/2014/main" id="{B96FE715-1AA1-4E8B-CAA8-E90076B418B7}"/>
              </a:ext>
            </a:extLst>
          </p:cNvPr>
          <p:cNvSpPr>
            <a:spLocks noGrp="1"/>
          </p:cNvSpPr>
          <p:nvPr>
            <p:ph type="sldNum" sz="quarter" idx="10"/>
          </p:nvPr>
        </p:nvSpPr>
        <p:spPr/>
        <p:txBody>
          <a:bodyPr/>
          <a:lstStyle/>
          <a:p>
            <a:fld id="{BC7542B0-25A2-47FA-B68A-E294C9D41D92}" type="slidenum">
              <a:rPr lang="nl-NL" smtClean="0"/>
              <a:pPr/>
              <a:t>5</a:t>
            </a:fld>
            <a:endParaRPr lang="nl-NL" dirty="0"/>
          </a:p>
        </p:txBody>
      </p:sp>
      <p:sp>
        <p:nvSpPr>
          <p:cNvPr id="6" name="Tekstvak 5">
            <a:extLst>
              <a:ext uri="{FF2B5EF4-FFF2-40B4-BE49-F238E27FC236}">
                <a16:creationId xmlns:a16="http://schemas.microsoft.com/office/drawing/2014/main" id="{0CC01AF7-730C-154B-9648-1528DC2E752F}"/>
              </a:ext>
            </a:extLst>
          </p:cNvPr>
          <p:cNvSpPr txBox="1"/>
          <p:nvPr/>
        </p:nvSpPr>
        <p:spPr>
          <a:xfrm>
            <a:off x="1065339" y="6260339"/>
            <a:ext cx="7543800" cy="646331"/>
          </a:xfrm>
          <a:prstGeom prst="rect">
            <a:avLst/>
          </a:prstGeom>
          <a:noFill/>
        </p:spPr>
        <p:txBody>
          <a:bodyPr wrap="square" rtlCol="0">
            <a:spAutoFit/>
          </a:bodyPr>
          <a:lstStyle/>
          <a:p>
            <a:r>
              <a:rPr lang="nl-NL" sz="1800" dirty="0"/>
              <a:t>Copyright © 2022 Universitair Medisch Centrum Groningen</a:t>
            </a:r>
          </a:p>
          <a:p>
            <a:endParaRPr lang="nl-NL" dirty="0"/>
          </a:p>
        </p:txBody>
      </p:sp>
    </p:spTree>
    <p:extLst>
      <p:ext uri="{BB962C8B-B14F-4D97-AF65-F5344CB8AC3E}">
        <p14:creationId xmlns:p14="http://schemas.microsoft.com/office/powerpoint/2010/main" val="59875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BD935-D59D-9917-AC9B-2A0D82D5DE6F}"/>
              </a:ext>
            </a:extLst>
          </p:cNvPr>
          <p:cNvSpPr>
            <a:spLocks noGrp="1"/>
          </p:cNvSpPr>
          <p:nvPr>
            <p:ph type="title"/>
          </p:nvPr>
        </p:nvSpPr>
        <p:spPr/>
        <p:txBody>
          <a:bodyPr/>
          <a:lstStyle/>
          <a:p>
            <a:r>
              <a:rPr lang="en-US" dirty="0"/>
              <a:t>3. </a:t>
            </a:r>
            <a:r>
              <a:rPr lang="nl-NL" dirty="0"/>
              <a:t>Welke domeinen komen aan bod in het IZP? </a:t>
            </a:r>
          </a:p>
        </p:txBody>
      </p:sp>
      <p:sp>
        <p:nvSpPr>
          <p:cNvPr id="3" name="Tijdelijke aanduiding voor inhoud 2">
            <a:extLst>
              <a:ext uri="{FF2B5EF4-FFF2-40B4-BE49-F238E27FC236}">
                <a16:creationId xmlns:a16="http://schemas.microsoft.com/office/drawing/2014/main" id="{9EB3BF41-CC48-D098-A752-98E6FD08737E}"/>
              </a:ext>
            </a:extLst>
          </p:cNvPr>
          <p:cNvSpPr>
            <a:spLocks noGrp="1"/>
          </p:cNvSpPr>
          <p:nvPr>
            <p:ph idx="1"/>
          </p:nvPr>
        </p:nvSpPr>
        <p:spPr>
          <a:xfrm>
            <a:off x="887131" y="1423877"/>
            <a:ext cx="10996689" cy="4590000"/>
          </a:xfrm>
        </p:spPr>
        <p:txBody>
          <a:bodyPr/>
          <a:lstStyle/>
          <a:p>
            <a:pPr>
              <a:buFont typeface="Arial" panose="020B0604020202020204" pitchFamily="34" charset="0"/>
              <a:buChar char="•"/>
            </a:pPr>
            <a:r>
              <a:rPr lang="nl-NL" sz="2400" dirty="0"/>
              <a:t>In het IZP is aandacht voor zes domeinen </a:t>
            </a:r>
          </a:p>
          <a:p>
            <a:pPr>
              <a:buFont typeface="Arial" panose="020B0604020202020204" pitchFamily="34" charset="0"/>
              <a:buChar char="•"/>
            </a:pPr>
            <a:r>
              <a:rPr lang="nl-NL" sz="2400" dirty="0"/>
              <a:t>De vier domeinen van kinderpalliatieve zorg:</a:t>
            </a:r>
            <a:endParaRPr lang="en-US" dirty="0"/>
          </a:p>
          <a:p>
            <a:pPr marL="0" indent="0">
              <a:buNone/>
            </a:pPr>
            <a:endParaRPr lang="en-US" dirty="0"/>
          </a:p>
          <a:p>
            <a:pPr marL="0" indent="0">
              <a:buNone/>
            </a:pPr>
            <a:endParaRPr lang="nl-NL" dirty="0"/>
          </a:p>
          <a:p>
            <a:pPr marL="0" indent="0">
              <a:buNone/>
            </a:pPr>
            <a:endParaRPr lang="nl-NL" dirty="0"/>
          </a:p>
          <a:p>
            <a:pPr>
              <a:buFont typeface="Arial" panose="020B0604020202020204" pitchFamily="34" charset="0"/>
              <a:buChar char="•"/>
            </a:pPr>
            <a:r>
              <a:rPr lang="nl-NL" sz="2400" dirty="0"/>
              <a:t>Gezien de specifieke kenmerken van kinderen is er daarnaast ook nadrukkelijk aandacht voor de volgende twee domeinen van Medische Kindzorg Samenwerking: </a:t>
            </a:r>
          </a:p>
        </p:txBody>
      </p:sp>
      <p:pic>
        <p:nvPicPr>
          <p:cNvPr id="5" name="Afbeelding 4">
            <a:extLst>
              <a:ext uri="{FF2B5EF4-FFF2-40B4-BE49-F238E27FC236}">
                <a16:creationId xmlns:a16="http://schemas.microsoft.com/office/drawing/2014/main" id="{026ADC69-08DF-D694-76A1-0AE553C30E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5813"/>
            <a:ext cx="1065339" cy="622217"/>
          </a:xfrm>
          <a:prstGeom prst="rect">
            <a:avLst/>
          </a:prstGeom>
        </p:spPr>
      </p:pic>
      <p:sp>
        <p:nvSpPr>
          <p:cNvPr id="6" name="Ovaal 5">
            <a:extLst>
              <a:ext uri="{FF2B5EF4-FFF2-40B4-BE49-F238E27FC236}">
                <a16:creationId xmlns:a16="http://schemas.microsoft.com/office/drawing/2014/main" id="{0BD6F569-1EE1-5F12-AF4E-C086FB4F2DA3}"/>
              </a:ext>
            </a:extLst>
          </p:cNvPr>
          <p:cNvSpPr/>
          <p:nvPr/>
        </p:nvSpPr>
        <p:spPr>
          <a:xfrm>
            <a:off x="2294558" y="4737225"/>
            <a:ext cx="2122097" cy="139262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Pedagogisch</a:t>
            </a:r>
          </a:p>
        </p:txBody>
      </p:sp>
      <p:sp>
        <p:nvSpPr>
          <p:cNvPr id="8" name="Ovaal 7">
            <a:extLst>
              <a:ext uri="{FF2B5EF4-FFF2-40B4-BE49-F238E27FC236}">
                <a16:creationId xmlns:a16="http://schemas.microsoft.com/office/drawing/2014/main" id="{02156116-F867-9115-36AB-11A78F9558A1}"/>
              </a:ext>
            </a:extLst>
          </p:cNvPr>
          <p:cNvSpPr/>
          <p:nvPr/>
        </p:nvSpPr>
        <p:spPr>
          <a:xfrm>
            <a:off x="993448" y="2326256"/>
            <a:ext cx="2045255" cy="139262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w="0"/>
                <a:solidFill>
                  <a:schemeClr val="tx1"/>
                </a:solidFill>
                <a:effectLst>
                  <a:outerShdw blurRad="38100" dist="19050" dir="2700000" algn="tl" rotWithShape="0">
                    <a:schemeClr val="dk1">
                      <a:alpha val="40000"/>
                    </a:schemeClr>
                  </a:outerShdw>
                </a:effectLst>
              </a:rPr>
              <a:t>Fysiek </a:t>
            </a:r>
          </a:p>
        </p:txBody>
      </p:sp>
      <p:sp>
        <p:nvSpPr>
          <p:cNvPr id="9" name="Ovaal 8">
            <a:extLst>
              <a:ext uri="{FF2B5EF4-FFF2-40B4-BE49-F238E27FC236}">
                <a16:creationId xmlns:a16="http://schemas.microsoft.com/office/drawing/2014/main" id="{E8C78CC6-37B8-B8C9-D539-383C1FF9C874}"/>
              </a:ext>
            </a:extLst>
          </p:cNvPr>
          <p:cNvSpPr/>
          <p:nvPr/>
        </p:nvSpPr>
        <p:spPr>
          <a:xfrm>
            <a:off x="6070553" y="2326256"/>
            <a:ext cx="2122097" cy="139262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Sociaal  </a:t>
            </a:r>
          </a:p>
        </p:txBody>
      </p:sp>
      <p:sp>
        <p:nvSpPr>
          <p:cNvPr id="10" name="Ovaal 9">
            <a:extLst>
              <a:ext uri="{FF2B5EF4-FFF2-40B4-BE49-F238E27FC236}">
                <a16:creationId xmlns:a16="http://schemas.microsoft.com/office/drawing/2014/main" id="{B97BE1DD-85AF-E729-0E8B-E950DE9D3DFF}"/>
              </a:ext>
            </a:extLst>
          </p:cNvPr>
          <p:cNvSpPr/>
          <p:nvPr/>
        </p:nvSpPr>
        <p:spPr>
          <a:xfrm>
            <a:off x="8647335" y="2326256"/>
            <a:ext cx="2122097" cy="139262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Spiritueel </a:t>
            </a:r>
          </a:p>
        </p:txBody>
      </p:sp>
      <p:sp>
        <p:nvSpPr>
          <p:cNvPr id="11" name="Ovaal 10">
            <a:extLst>
              <a:ext uri="{FF2B5EF4-FFF2-40B4-BE49-F238E27FC236}">
                <a16:creationId xmlns:a16="http://schemas.microsoft.com/office/drawing/2014/main" id="{D4BD935F-E897-0542-6731-CFC48BC3F10B}"/>
              </a:ext>
            </a:extLst>
          </p:cNvPr>
          <p:cNvSpPr/>
          <p:nvPr/>
        </p:nvSpPr>
        <p:spPr>
          <a:xfrm>
            <a:off x="3493771" y="2326256"/>
            <a:ext cx="2122097" cy="139262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Psychologisch</a:t>
            </a:r>
          </a:p>
        </p:txBody>
      </p:sp>
      <p:sp>
        <p:nvSpPr>
          <p:cNvPr id="12" name="Ovaal 11">
            <a:extLst>
              <a:ext uri="{FF2B5EF4-FFF2-40B4-BE49-F238E27FC236}">
                <a16:creationId xmlns:a16="http://schemas.microsoft.com/office/drawing/2014/main" id="{6AE68114-63CA-1597-19D5-6A8E7BD86E04}"/>
              </a:ext>
            </a:extLst>
          </p:cNvPr>
          <p:cNvSpPr/>
          <p:nvPr/>
        </p:nvSpPr>
        <p:spPr>
          <a:xfrm>
            <a:off x="5324426" y="4737225"/>
            <a:ext cx="2122097" cy="139262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Veiligheid </a:t>
            </a:r>
          </a:p>
        </p:txBody>
      </p:sp>
      <p:sp>
        <p:nvSpPr>
          <p:cNvPr id="7" name="Tijdelijke aanduiding voor dianummer 6">
            <a:extLst>
              <a:ext uri="{FF2B5EF4-FFF2-40B4-BE49-F238E27FC236}">
                <a16:creationId xmlns:a16="http://schemas.microsoft.com/office/drawing/2014/main" id="{3EA2E70E-D7FA-EDB9-BAE5-28D5AC3050FD}"/>
              </a:ext>
            </a:extLst>
          </p:cNvPr>
          <p:cNvSpPr>
            <a:spLocks noGrp="1"/>
          </p:cNvSpPr>
          <p:nvPr>
            <p:ph type="sldNum" sz="quarter" idx="10"/>
          </p:nvPr>
        </p:nvSpPr>
        <p:spPr/>
        <p:txBody>
          <a:bodyPr/>
          <a:lstStyle/>
          <a:p>
            <a:fld id="{BC7542B0-25A2-47FA-B68A-E294C9D41D92}" type="slidenum">
              <a:rPr lang="nl-NL" smtClean="0"/>
              <a:pPr/>
              <a:t>6</a:t>
            </a:fld>
            <a:endParaRPr lang="nl-NL" dirty="0"/>
          </a:p>
        </p:txBody>
      </p:sp>
      <p:sp>
        <p:nvSpPr>
          <p:cNvPr id="13" name="Tekstvak 12">
            <a:extLst>
              <a:ext uri="{FF2B5EF4-FFF2-40B4-BE49-F238E27FC236}">
                <a16:creationId xmlns:a16="http://schemas.microsoft.com/office/drawing/2014/main" id="{FA614977-786A-7A81-DE80-3DCAED6123CC}"/>
              </a:ext>
            </a:extLst>
          </p:cNvPr>
          <p:cNvSpPr txBox="1"/>
          <p:nvPr/>
        </p:nvSpPr>
        <p:spPr>
          <a:xfrm>
            <a:off x="1065339" y="6260339"/>
            <a:ext cx="7543800" cy="646331"/>
          </a:xfrm>
          <a:prstGeom prst="rect">
            <a:avLst/>
          </a:prstGeom>
          <a:noFill/>
        </p:spPr>
        <p:txBody>
          <a:bodyPr wrap="square" rtlCol="0">
            <a:spAutoFit/>
          </a:bodyPr>
          <a:lstStyle/>
          <a:p>
            <a:r>
              <a:rPr lang="nl-NL" sz="1800" dirty="0"/>
              <a:t>Copyright © 2022 Universitair Medisch Centrum Groningen</a:t>
            </a:r>
          </a:p>
          <a:p>
            <a:endParaRPr lang="nl-NL" dirty="0"/>
          </a:p>
        </p:txBody>
      </p:sp>
    </p:spTree>
    <p:extLst>
      <p:ext uri="{BB962C8B-B14F-4D97-AF65-F5344CB8AC3E}">
        <p14:creationId xmlns:p14="http://schemas.microsoft.com/office/powerpoint/2010/main" val="251560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625C12-14D5-F9B1-BBB5-BE9D41DE8FE7}"/>
              </a:ext>
            </a:extLst>
          </p:cNvPr>
          <p:cNvSpPr>
            <a:spLocks noGrp="1"/>
          </p:cNvSpPr>
          <p:nvPr>
            <p:ph type="title"/>
          </p:nvPr>
        </p:nvSpPr>
        <p:spPr>
          <a:xfrm>
            <a:off x="714704" y="365126"/>
            <a:ext cx="10996689" cy="993924"/>
          </a:xfrm>
        </p:spPr>
        <p:txBody>
          <a:bodyPr anchor="ctr">
            <a:normAutofit/>
          </a:bodyPr>
          <a:lstStyle/>
          <a:p>
            <a:r>
              <a:rPr lang="en-US" dirty="0"/>
              <a:t>4. </a:t>
            </a:r>
            <a:r>
              <a:rPr lang="en-US" dirty="0" err="1"/>
              <a:t>Wanneer</a:t>
            </a:r>
            <a:r>
              <a:rPr lang="en-US" dirty="0"/>
              <a:t> en </a:t>
            </a:r>
            <a:r>
              <a:rPr lang="en-US" dirty="0" err="1"/>
              <a:t>voor</a:t>
            </a:r>
            <a:r>
              <a:rPr lang="en-US" dirty="0"/>
              <a:t> </a:t>
            </a:r>
            <a:r>
              <a:rPr lang="en-US" dirty="0" err="1"/>
              <a:t>wie</a:t>
            </a:r>
            <a:r>
              <a:rPr lang="en-US" dirty="0"/>
              <a:t> </a:t>
            </a:r>
            <a:r>
              <a:rPr lang="en-US" dirty="0" err="1"/>
              <a:t>stel</a:t>
            </a:r>
            <a:r>
              <a:rPr lang="en-US" dirty="0"/>
              <a:t> je </a:t>
            </a:r>
            <a:r>
              <a:rPr lang="en-US" dirty="0" err="1"/>
              <a:t>een</a:t>
            </a:r>
            <a:r>
              <a:rPr lang="en-US" dirty="0"/>
              <a:t> IZP op? </a:t>
            </a:r>
          </a:p>
        </p:txBody>
      </p:sp>
      <p:pic>
        <p:nvPicPr>
          <p:cNvPr id="5" name="Afbeelding 4">
            <a:extLst>
              <a:ext uri="{FF2B5EF4-FFF2-40B4-BE49-F238E27FC236}">
                <a16:creationId xmlns:a16="http://schemas.microsoft.com/office/drawing/2014/main" id="{7D967292-8E3D-7796-FEA6-504184AC6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386" y="2787070"/>
            <a:ext cx="6686245" cy="3458743"/>
          </a:xfrm>
          <a:prstGeom prst="rect">
            <a:avLst/>
          </a:prstGeom>
          <a:noFill/>
        </p:spPr>
      </p:pic>
      <p:sp>
        <p:nvSpPr>
          <p:cNvPr id="3" name="Tijdelijke aanduiding voor inhoud 2">
            <a:extLst>
              <a:ext uri="{FF2B5EF4-FFF2-40B4-BE49-F238E27FC236}">
                <a16:creationId xmlns:a16="http://schemas.microsoft.com/office/drawing/2014/main" id="{2A80684A-C4AC-190F-50AF-AD8F9A24D38D}"/>
              </a:ext>
            </a:extLst>
          </p:cNvPr>
          <p:cNvSpPr>
            <a:spLocks noGrp="1"/>
          </p:cNvSpPr>
          <p:nvPr>
            <p:ph idx="11"/>
          </p:nvPr>
        </p:nvSpPr>
        <p:spPr>
          <a:xfrm>
            <a:off x="908820" y="1507431"/>
            <a:ext cx="11159669" cy="4590000"/>
          </a:xfrm>
        </p:spPr>
        <p:txBody>
          <a:bodyPr>
            <a:normAutofit/>
          </a:bodyPr>
          <a:lstStyle/>
          <a:p>
            <a:pPr>
              <a:buFont typeface="Arial" panose="020B0604020202020204" pitchFamily="34" charset="0"/>
              <a:buChar char="•"/>
            </a:pPr>
            <a:r>
              <a:rPr lang="nl-NL" sz="2400" dirty="0"/>
              <a:t>Een IZP is voor alle kinderen met een levensbedreigende of levensduurbeperkende aandoening </a:t>
            </a:r>
          </a:p>
          <a:p>
            <a:pPr>
              <a:buFont typeface="Arial" panose="020B0604020202020204" pitchFamily="34" charset="0"/>
              <a:buChar char="•"/>
            </a:pPr>
            <a:r>
              <a:rPr lang="nl-NL" sz="2400" dirty="0"/>
              <a:t>Het IZP wordt na de diagnose opgestart en volgt het proces van kind en gezin</a:t>
            </a:r>
          </a:p>
        </p:txBody>
      </p:sp>
      <p:pic>
        <p:nvPicPr>
          <p:cNvPr id="6" name="Afbeelding 5">
            <a:extLst>
              <a:ext uri="{FF2B5EF4-FFF2-40B4-BE49-F238E27FC236}">
                <a16:creationId xmlns:a16="http://schemas.microsoft.com/office/drawing/2014/main" id="{530E3EA9-6EE1-2224-3E99-6E06F7AF6B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5813"/>
            <a:ext cx="1065339" cy="622217"/>
          </a:xfrm>
          <a:prstGeom prst="rect">
            <a:avLst/>
          </a:prstGeom>
        </p:spPr>
      </p:pic>
      <p:sp>
        <p:nvSpPr>
          <p:cNvPr id="7" name="Tijdelijke aanduiding voor dianummer 6">
            <a:extLst>
              <a:ext uri="{FF2B5EF4-FFF2-40B4-BE49-F238E27FC236}">
                <a16:creationId xmlns:a16="http://schemas.microsoft.com/office/drawing/2014/main" id="{8A75126D-FE2A-79C0-BEBE-056AEEABAD85}"/>
              </a:ext>
            </a:extLst>
          </p:cNvPr>
          <p:cNvSpPr>
            <a:spLocks noGrp="1"/>
          </p:cNvSpPr>
          <p:nvPr>
            <p:ph type="sldNum" sz="quarter" idx="10"/>
          </p:nvPr>
        </p:nvSpPr>
        <p:spPr/>
        <p:txBody>
          <a:bodyPr/>
          <a:lstStyle/>
          <a:p>
            <a:fld id="{BC7542B0-25A2-47FA-B68A-E294C9D41D92}" type="slidenum">
              <a:rPr lang="nl-NL" smtClean="0"/>
              <a:pPr/>
              <a:t>7</a:t>
            </a:fld>
            <a:endParaRPr lang="nl-NL" dirty="0"/>
          </a:p>
        </p:txBody>
      </p:sp>
      <p:sp>
        <p:nvSpPr>
          <p:cNvPr id="8" name="Tekstvak 7">
            <a:extLst>
              <a:ext uri="{FF2B5EF4-FFF2-40B4-BE49-F238E27FC236}">
                <a16:creationId xmlns:a16="http://schemas.microsoft.com/office/drawing/2014/main" id="{C1F4EC6E-4EDF-A676-7C75-C8A7A4987199}"/>
              </a:ext>
            </a:extLst>
          </p:cNvPr>
          <p:cNvSpPr txBox="1"/>
          <p:nvPr/>
        </p:nvSpPr>
        <p:spPr>
          <a:xfrm>
            <a:off x="1065339" y="6260339"/>
            <a:ext cx="7543800" cy="646331"/>
          </a:xfrm>
          <a:prstGeom prst="rect">
            <a:avLst/>
          </a:prstGeom>
          <a:noFill/>
        </p:spPr>
        <p:txBody>
          <a:bodyPr wrap="square" rtlCol="0">
            <a:spAutoFit/>
          </a:bodyPr>
          <a:lstStyle/>
          <a:p>
            <a:r>
              <a:rPr lang="nl-NL" sz="1800" dirty="0"/>
              <a:t>Copyright © 2022 Universitair Medisch Centrum Groningen</a:t>
            </a:r>
          </a:p>
          <a:p>
            <a:endParaRPr lang="nl-NL" dirty="0"/>
          </a:p>
        </p:txBody>
      </p:sp>
    </p:spTree>
    <p:extLst>
      <p:ext uri="{BB962C8B-B14F-4D97-AF65-F5344CB8AC3E}">
        <p14:creationId xmlns:p14="http://schemas.microsoft.com/office/powerpoint/2010/main" val="993424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9964D-C754-26A9-60B8-A550B3A7133E}"/>
              </a:ext>
            </a:extLst>
          </p:cNvPr>
          <p:cNvSpPr>
            <a:spLocks noGrp="1"/>
          </p:cNvSpPr>
          <p:nvPr>
            <p:ph type="title"/>
          </p:nvPr>
        </p:nvSpPr>
        <p:spPr/>
        <p:txBody>
          <a:bodyPr/>
          <a:lstStyle/>
          <a:p>
            <a:r>
              <a:rPr lang="nl-NL" dirty="0"/>
              <a:t>5. Welke rollen en verantwoordelijkheden zijn er rondom een IZP?</a:t>
            </a:r>
            <a:endParaRPr lang="en-US" dirty="0"/>
          </a:p>
        </p:txBody>
      </p:sp>
      <p:sp>
        <p:nvSpPr>
          <p:cNvPr id="3" name="Tijdelijke aanduiding voor inhoud 2">
            <a:extLst>
              <a:ext uri="{FF2B5EF4-FFF2-40B4-BE49-F238E27FC236}">
                <a16:creationId xmlns:a16="http://schemas.microsoft.com/office/drawing/2014/main" id="{77282473-9738-67A7-DB85-039EA639578C}"/>
              </a:ext>
            </a:extLst>
          </p:cNvPr>
          <p:cNvSpPr>
            <a:spLocks noGrp="1"/>
          </p:cNvSpPr>
          <p:nvPr>
            <p:ph idx="1"/>
          </p:nvPr>
        </p:nvSpPr>
        <p:spPr>
          <a:xfrm>
            <a:off x="887131" y="1655813"/>
            <a:ext cx="10996689" cy="4590000"/>
          </a:xfrm>
        </p:spPr>
        <p:txBody>
          <a:bodyPr/>
          <a:lstStyle/>
          <a:p>
            <a:r>
              <a:rPr lang="nl-NL" sz="2400" dirty="0"/>
              <a:t>Hoofdbehandelaar/kinderarts is eindverantwoordelijk</a:t>
            </a:r>
          </a:p>
          <a:p>
            <a:r>
              <a:rPr lang="nl-NL" sz="2400" dirty="0"/>
              <a:t>Zowel arts als kinderverpleegkundige kan een start maken met het IZP</a:t>
            </a:r>
          </a:p>
          <a:p>
            <a:endParaRPr lang="nl-NL" sz="2400" dirty="0"/>
          </a:p>
          <a:p>
            <a:pPr marL="0" indent="0">
              <a:buNone/>
            </a:pPr>
            <a:r>
              <a:rPr lang="nl-NL" sz="2400" dirty="0"/>
              <a:t>Rol en taken </a:t>
            </a:r>
          </a:p>
          <a:p>
            <a:pPr marL="514350" indent="-514350">
              <a:buAutoNum type="arabicPeriod"/>
            </a:pPr>
            <a:r>
              <a:rPr lang="nl-NL" sz="2400" dirty="0"/>
              <a:t>Signaleren </a:t>
            </a:r>
            <a:r>
              <a:rPr lang="nl-NL" sz="2400" dirty="0">
                <a:sym typeface="Wingdings" panose="05000000000000000000" pitchFamily="2" charset="2"/>
              </a:rPr>
              <a:t> alle disciplines </a:t>
            </a:r>
          </a:p>
          <a:p>
            <a:pPr marL="514350" indent="-514350">
              <a:buAutoNum type="arabicPeriod"/>
            </a:pPr>
            <a:r>
              <a:rPr lang="nl-NL" sz="2400" dirty="0"/>
              <a:t>Informeren </a:t>
            </a:r>
            <a:r>
              <a:rPr lang="nl-NL" sz="2400" dirty="0">
                <a:sym typeface="Wingdings" panose="05000000000000000000" pitchFamily="2" charset="2"/>
              </a:rPr>
              <a:t> </a:t>
            </a:r>
            <a:r>
              <a:rPr lang="nl-NL" sz="2400" dirty="0"/>
              <a:t>alle disciplines</a:t>
            </a:r>
          </a:p>
          <a:p>
            <a:pPr marL="514350" indent="-514350">
              <a:buAutoNum type="arabicPeriod"/>
            </a:pPr>
            <a:r>
              <a:rPr lang="nl-NL" sz="2400" dirty="0"/>
              <a:t>Opstellen </a:t>
            </a:r>
            <a:r>
              <a:rPr lang="nl-NL" sz="2400" dirty="0">
                <a:sym typeface="Wingdings" panose="05000000000000000000" pitchFamily="2" charset="2"/>
              </a:rPr>
              <a:t> </a:t>
            </a:r>
            <a:r>
              <a:rPr lang="nl-NL" sz="2400" dirty="0"/>
              <a:t>artsen en kinderverpleegkundigen</a:t>
            </a:r>
          </a:p>
          <a:p>
            <a:pPr marL="514350" indent="-514350">
              <a:buFont typeface="Century Gothic" panose="020B0502020202020204" pitchFamily="34" charset="0"/>
              <a:buAutoNum type="arabicPeriod"/>
            </a:pPr>
            <a:r>
              <a:rPr lang="nl-NL" sz="2400" dirty="0"/>
              <a:t>Uitvoeren </a:t>
            </a:r>
            <a:r>
              <a:rPr lang="nl-NL" sz="2400" dirty="0">
                <a:sym typeface="Wingdings" panose="05000000000000000000" pitchFamily="2" charset="2"/>
              </a:rPr>
              <a:t></a:t>
            </a:r>
            <a:r>
              <a:rPr lang="nl-NL" sz="2400" dirty="0"/>
              <a:t> artsen en kinderverpleegkundigen</a:t>
            </a:r>
          </a:p>
          <a:p>
            <a:pPr marL="514350" indent="-514350">
              <a:buFont typeface="Century Gothic" panose="020B0502020202020204" pitchFamily="34" charset="0"/>
              <a:buAutoNum type="arabicPeriod"/>
            </a:pPr>
            <a:r>
              <a:rPr lang="nl-NL" sz="2400" dirty="0"/>
              <a:t>Evalueren/bijstellen </a:t>
            </a:r>
            <a:r>
              <a:rPr lang="nl-NL" sz="2400" dirty="0">
                <a:sym typeface="Wingdings" panose="05000000000000000000" pitchFamily="2" charset="2"/>
              </a:rPr>
              <a:t> </a:t>
            </a:r>
            <a:r>
              <a:rPr lang="nl-NL" sz="2400" dirty="0"/>
              <a:t>artsen en kinderverpleegkundigen </a:t>
            </a:r>
          </a:p>
          <a:p>
            <a:endParaRPr lang="en-US" dirty="0"/>
          </a:p>
        </p:txBody>
      </p:sp>
      <p:pic>
        <p:nvPicPr>
          <p:cNvPr id="5" name="Afbeelding 4">
            <a:extLst>
              <a:ext uri="{FF2B5EF4-FFF2-40B4-BE49-F238E27FC236}">
                <a16:creationId xmlns:a16="http://schemas.microsoft.com/office/drawing/2014/main" id="{A21AC4FC-7599-06DF-9CAF-8BE0926C3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5813"/>
            <a:ext cx="1065339" cy="622217"/>
          </a:xfrm>
          <a:prstGeom prst="rect">
            <a:avLst/>
          </a:prstGeom>
        </p:spPr>
      </p:pic>
      <p:sp>
        <p:nvSpPr>
          <p:cNvPr id="6" name="Tijdelijke aanduiding voor dianummer 5">
            <a:extLst>
              <a:ext uri="{FF2B5EF4-FFF2-40B4-BE49-F238E27FC236}">
                <a16:creationId xmlns:a16="http://schemas.microsoft.com/office/drawing/2014/main" id="{963D43B8-A100-432D-173C-FC1D9C827819}"/>
              </a:ext>
            </a:extLst>
          </p:cNvPr>
          <p:cNvSpPr>
            <a:spLocks noGrp="1"/>
          </p:cNvSpPr>
          <p:nvPr>
            <p:ph type="sldNum" sz="quarter" idx="10"/>
          </p:nvPr>
        </p:nvSpPr>
        <p:spPr/>
        <p:txBody>
          <a:bodyPr/>
          <a:lstStyle/>
          <a:p>
            <a:fld id="{BC7542B0-25A2-47FA-B68A-E294C9D41D92}" type="slidenum">
              <a:rPr lang="nl-NL" smtClean="0"/>
              <a:pPr/>
              <a:t>8</a:t>
            </a:fld>
            <a:endParaRPr lang="nl-NL" dirty="0"/>
          </a:p>
        </p:txBody>
      </p:sp>
      <p:sp>
        <p:nvSpPr>
          <p:cNvPr id="7" name="Tekstvak 6">
            <a:extLst>
              <a:ext uri="{FF2B5EF4-FFF2-40B4-BE49-F238E27FC236}">
                <a16:creationId xmlns:a16="http://schemas.microsoft.com/office/drawing/2014/main" id="{4B5EBAC7-66DB-1E7B-DDE0-95B828833C14}"/>
              </a:ext>
            </a:extLst>
          </p:cNvPr>
          <p:cNvSpPr txBox="1"/>
          <p:nvPr/>
        </p:nvSpPr>
        <p:spPr>
          <a:xfrm>
            <a:off x="1065339" y="6260339"/>
            <a:ext cx="7543800" cy="646331"/>
          </a:xfrm>
          <a:prstGeom prst="rect">
            <a:avLst/>
          </a:prstGeom>
          <a:noFill/>
        </p:spPr>
        <p:txBody>
          <a:bodyPr wrap="square" rtlCol="0">
            <a:spAutoFit/>
          </a:bodyPr>
          <a:lstStyle/>
          <a:p>
            <a:r>
              <a:rPr lang="nl-NL" sz="1800" dirty="0"/>
              <a:t>Copyright © 2022 Universitair Medisch Centrum Groningen</a:t>
            </a:r>
          </a:p>
          <a:p>
            <a:endParaRPr lang="nl-NL" dirty="0"/>
          </a:p>
        </p:txBody>
      </p:sp>
    </p:spTree>
    <p:extLst>
      <p:ext uri="{BB962C8B-B14F-4D97-AF65-F5344CB8AC3E}">
        <p14:creationId xmlns:p14="http://schemas.microsoft.com/office/powerpoint/2010/main" val="1098498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A1DE5-9041-8AE6-7505-E2138C702875}"/>
              </a:ext>
            </a:extLst>
          </p:cNvPr>
          <p:cNvSpPr>
            <a:spLocks noGrp="1"/>
          </p:cNvSpPr>
          <p:nvPr>
            <p:ph type="title"/>
          </p:nvPr>
        </p:nvSpPr>
        <p:spPr>
          <a:xfrm>
            <a:off x="714704" y="365126"/>
            <a:ext cx="10996689" cy="993924"/>
          </a:xfrm>
        </p:spPr>
        <p:txBody>
          <a:bodyPr anchor="ctr">
            <a:normAutofit/>
          </a:bodyPr>
          <a:lstStyle/>
          <a:p>
            <a:r>
              <a:rPr lang="en-US" sz="3700" dirty="0"/>
              <a:t>6. </a:t>
            </a:r>
            <a:r>
              <a:rPr lang="nl-NL" sz="3700" dirty="0"/>
              <a:t>Wat is het KCT en wat kunnen zij voor je betekenen?</a:t>
            </a:r>
            <a:endParaRPr lang="en-US" sz="3700" dirty="0"/>
          </a:p>
        </p:txBody>
      </p:sp>
      <p:sp>
        <p:nvSpPr>
          <p:cNvPr id="1032" name="Content Placeholder 2">
            <a:extLst>
              <a:ext uri="{FF2B5EF4-FFF2-40B4-BE49-F238E27FC236}">
                <a16:creationId xmlns:a16="http://schemas.microsoft.com/office/drawing/2014/main" id="{F46585FF-CA17-6CFC-0C8D-C1C222B5D9A4}"/>
              </a:ext>
            </a:extLst>
          </p:cNvPr>
          <p:cNvSpPr>
            <a:spLocks noGrp="1"/>
          </p:cNvSpPr>
          <p:nvPr>
            <p:ph idx="1"/>
          </p:nvPr>
        </p:nvSpPr>
        <p:spPr>
          <a:xfrm>
            <a:off x="852558" y="1509678"/>
            <a:ext cx="9437070" cy="4585506"/>
          </a:xfrm>
        </p:spPr>
        <p:txBody>
          <a:bodyPr/>
          <a:lstStyle/>
          <a:p>
            <a:pPr>
              <a:buFont typeface="Arial" panose="020B0604020202020204" pitchFamily="34" charset="0"/>
              <a:buChar char="•"/>
            </a:pPr>
            <a:r>
              <a:rPr lang="nl-NL" sz="2400" dirty="0"/>
              <a:t>Alle academische kinderziekenhuizen hebben een Kinder Comfort Team (KCT)</a:t>
            </a:r>
          </a:p>
          <a:p>
            <a:pPr>
              <a:buFont typeface="Arial" panose="020B0604020202020204" pitchFamily="34" charset="0"/>
              <a:buChar char="•"/>
            </a:pPr>
            <a:r>
              <a:rPr lang="nl-NL" sz="2400" dirty="0" err="1"/>
              <a:t>KCT’s</a:t>
            </a:r>
            <a:r>
              <a:rPr lang="nl-NL" sz="2400" dirty="0"/>
              <a:t> zijn multidisciplinaire teams met aandacht voor medische, verpleegkundige, pedagogische, psychosociale en spirituele zorg</a:t>
            </a:r>
          </a:p>
          <a:p>
            <a:pPr>
              <a:buFont typeface="Arial" panose="020B0604020202020204" pitchFamily="34" charset="0"/>
              <a:buChar char="•"/>
            </a:pPr>
            <a:r>
              <a:rPr lang="nl-NL" sz="2400" dirty="0"/>
              <a:t>De </a:t>
            </a:r>
            <a:r>
              <a:rPr lang="nl-NL" sz="2400" dirty="0" err="1"/>
              <a:t>KCT’s</a:t>
            </a:r>
            <a:r>
              <a:rPr lang="nl-NL" sz="2400" dirty="0"/>
              <a:t> werken met het IZP waarmee zij zorgverleners, kind en gezin ondersteunen en begeleiden en de zorg die nodig is stroomlijnen</a:t>
            </a:r>
          </a:p>
          <a:p>
            <a:pPr>
              <a:buFont typeface="Arial" panose="020B0604020202020204" pitchFamily="34" charset="0"/>
              <a:buChar char="•"/>
            </a:pPr>
            <a:endParaRPr lang="nl-NL" sz="2400" dirty="0"/>
          </a:p>
          <a:p>
            <a:pPr marL="0" indent="0">
              <a:buNone/>
            </a:pPr>
            <a:r>
              <a:rPr lang="nl-NL" sz="2400" dirty="0">
                <a:solidFill>
                  <a:schemeClr val="accent1"/>
                </a:solidFill>
                <a:hlinkClick r:id="rId3">
                  <a:extLst>
                    <a:ext uri="{A12FA001-AC4F-418D-AE19-62706E023703}">
                      <ahyp:hlinkClr xmlns:ahyp="http://schemas.microsoft.com/office/drawing/2018/hyperlinkcolor" val="tx"/>
                    </a:ext>
                  </a:extLst>
                </a:hlinkClick>
              </a:rPr>
              <a:t>Klik hier </a:t>
            </a:r>
            <a:r>
              <a:rPr lang="nl-NL" sz="2400" dirty="0"/>
              <a:t>voor een animatie over de </a:t>
            </a:r>
            <a:r>
              <a:rPr lang="nl-NL" sz="2400" dirty="0" err="1"/>
              <a:t>KCT’s</a:t>
            </a:r>
            <a:r>
              <a:rPr lang="nl-NL" sz="2400" dirty="0"/>
              <a:t> </a:t>
            </a:r>
            <a:r>
              <a:rPr kumimoji="0" lang="nl-NL" sz="1400" b="0" i="0" u="none" strike="noStrike" kern="1200" cap="none" spc="0" normalizeH="0" baseline="0" noProof="0" dirty="0">
                <a:ln>
                  <a:noFill/>
                </a:ln>
                <a:solidFill>
                  <a:prstClr val="black">
                    <a:lumMod val="75000"/>
                    <a:lumOff val="25000"/>
                  </a:prstClr>
                </a:solidFill>
                <a:effectLst/>
                <a:uLnTx/>
                <a:uFillTx/>
                <a:latin typeface="Arial Narrow" panose="020B0604020202020204" pitchFamily="34" charset="0"/>
                <a:ea typeface="+mn-ea"/>
              </a:rPr>
              <a:t>(duur 2:22 min) </a:t>
            </a:r>
            <a:br>
              <a:rPr lang="nl-NL" sz="1400" dirty="0"/>
            </a:br>
            <a:r>
              <a:rPr lang="nl-NL" sz="2400" dirty="0"/>
              <a:t>en contactgegevens</a:t>
            </a:r>
          </a:p>
          <a:p>
            <a:pPr marL="0" indent="0">
              <a:buNone/>
            </a:pPr>
            <a:endParaRPr lang="nl-NL" sz="2400" dirty="0"/>
          </a:p>
          <a:p>
            <a:pPr marL="0" indent="0">
              <a:buNone/>
            </a:pPr>
            <a:r>
              <a:rPr lang="nl-NL" sz="2400" dirty="0"/>
              <a:t>			</a:t>
            </a:r>
          </a:p>
        </p:txBody>
      </p:sp>
      <p:sp>
        <p:nvSpPr>
          <p:cNvPr id="1034" name="Content Placeholder 4">
            <a:extLst>
              <a:ext uri="{FF2B5EF4-FFF2-40B4-BE49-F238E27FC236}">
                <a16:creationId xmlns:a16="http://schemas.microsoft.com/office/drawing/2014/main" id="{DCF12E26-325E-1954-9AF3-E2BDACB1EA31}"/>
              </a:ext>
            </a:extLst>
          </p:cNvPr>
          <p:cNvSpPr>
            <a:spLocks noGrp="1"/>
          </p:cNvSpPr>
          <p:nvPr>
            <p:ph idx="11"/>
          </p:nvPr>
        </p:nvSpPr>
        <p:spPr>
          <a:xfrm>
            <a:off x="8510980" y="3905059"/>
            <a:ext cx="3575918" cy="2166790"/>
          </a:xfrm>
          <a:ln>
            <a:solidFill>
              <a:schemeClr val="accent1"/>
            </a:solidFill>
          </a:ln>
        </p:spPr>
        <p:txBody>
          <a:bodyPr/>
          <a:lstStyle/>
          <a:p>
            <a:r>
              <a:rPr lang="nl-NL" sz="2400" dirty="0"/>
              <a:t>Behoefte aan advies voor het opstellen van een IZP voor jouw patiënt? Wellicht kan het KCT in jouw regio je ondersteunen. Neem gerust contact op. </a:t>
            </a:r>
          </a:p>
        </p:txBody>
      </p:sp>
      <p:pic>
        <p:nvPicPr>
          <p:cNvPr id="1027" name="Picture 3" descr="Afbeelding met tekst, illustratie&#10;&#10;Automatisch gegenereerde beschrijving">
            <a:extLst>
              <a:ext uri="{FF2B5EF4-FFF2-40B4-BE49-F238E27FC236}">
                <a16:creationId xmlns:a16="http://schemas.microsoft.com/office/drawing/2014/main" id="{56CA5A20-DEAF-2B6F-0289-E63C1919DF5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18004" y="3923452"/>
            <a:ext cx="1545491" cy="2171732"/>
          </a:xfrm>
          <a:prstGeom prst="rect">
            <a:avLst/>
          </a:prstGeom>
          <a:solidFill>
            <a:srgbClr val="0D5099"/>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Afbeelding 8">
            <a:extLst>
              <a:ext uri="{FF2B5EF4-FFF2-40B4-BE49-F238E27FC236}">
                <a16:creationId xmlns:a16="http://schemas.microsoft.com/office/drawing/2014/main" id="{F83444D4-02AA-AD5D-F7BB-477BB56A51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45813"/>
            <a:ext cx="1065339" cy="622217"/>
          </a:xfrm>
          <a:prstGeom prst="rect">
            <a:avLst/>
          </a:prstGeom>
        </p:spPr>
      </p:pic>
      <p:sp>
        <p:nvSpPr>
          <p:cNvPr id="3" name="Tijdelijke aanduiding voor dianummer 2">
            <a:extLst>
              <a:ext uri="{FF2B5EF4-FFF2-40B4-BE49-F238E27FC236}">
                <a16:creationId xmlns:a16="http://schemas.microsoft.com/office/drawing/2014/main" id="{16FD95BE-2094-EF1D-0CC6-15660489630E}"/>
              </a:ext>
            </a:extLst>
          </p:cNvPr>
          <p:cNvSpPr>
            <a:spLocks noGrp="1"/>
          </p:cNvSpPr>
          <p:nvPr>
            <p:ph type="sldNum" sz="quarter" idx="10"/>
          </p:nvPr>
        </p:nvSpPr>
        <p:spPr/>
        <p:txBody>
          <a:bodyPr/>
          <a:lstStyle/>
          <a:p>
            <a:fld id="{BC7542B0-25A2-47FA-B68A-E294C9D41D92}" type="slidenum">
              <a:rPr lang="nl-NL" smtClean="0"/>
              <a:pPr/>
              <a:t>9</a:t>
            </a:fld>
            <a:endParaRPr lang="nl-NL" dirty="0"/>
          </a:p>
        </p:txBody>
      </p:sp>
      <p:sp>
        <p:nvSpPr>
          <p:cNvPr id="5" name="Tekstvak 4">
            <a:extLst>
              <a:ext uri="{FF2B5EF4-FFF2-40B4-BE49-F238E27FC236}">
                <a16:creationId xmlns:a16="http://schemas.microsoft.com/office/drawing/2014/main" id="{26D5CCD4-5026-08DE-DE41-A382D1707E64}"/>
              </a:ext>
            </a:extLst>
          </p:cNvPr>
          <p:cNvSpPr txBox="1"/>
          <p:nvPr/>
        </p:nvSpPr>
        <p:spPr>
          <a:xfrm>
            <a:off x="1065339" y="6260339"/>
            <a:ext cx="7543800" cy="646331"/>
          </a:xfrm>
          <a:prstGeom prst="rect">
            <a:avLst/>
          </a:prstGeom>
          <a:noFill/>
        </p:spPr>
        <p:txBody>
          <a:bodyPr wrap="square" rtlCol="0">
            <a:spAutoFit/>
          </a:bodyPr>
          <a:lstStyle/>
          <a:p>
            <a:r>
              <a:rPr lang="nl-NL" sz="1800" dirty="0"/>
              <a:t>Copyright © 2022 Universitair Medisch Centrum Groningen</a:t>
            </a:r>
          </a:p>
          <a:p>
            <a:endParaRPr lang="nl-NL" dirty="0"/>
          </a:p>
        </p:txBody>
      </p:sp>
    </p:spTree>
    <p:extLst>
      <p:ext uri="{BB962C8B-B14F-4D97-AF65-F5344CB8AC3E}">
        <p14:creationId xmlns:p14="http://schemas.microsoft.com/office/powerpoint/2010/main" val="157953688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jabloon Kenniscentrum.potm" id="{DD28BD06-A3E0-4351-8EBD-8ACF2B709FF4}" vid="{B92CF454-E04F-4526-B8C6-372B715AB405}"/>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Kantoorthema</Template>
  <TotalTime>34</TotalTime>
  <Words>1068</Words>
  <Application>Microsoft Office PowerPoint</Application>
  <PresentationFormat>Breedbeeld</PresentationFormat>
  <Paragraphs>130</Paragraphs>
  <Slides>14</Slides>
  <Notes>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Arial</vt:lpstr>
      <vt:lpstr>Arial Narrow</vt:lpstr>
      <vt:lpstr>Calibri</vt:lpstr>
      <vt:lpstr>Century Gothic</vt:lpstr>
      <vt:lpstr>Dax-Regular</vt:lpstr>
      <vt:lpstr>Symbol</vt:lpstr>
      <vt:lpstr>Kantoorthema</vt:lpstr>
      <vt:lpstr>Meest gestelde vragen IZP 2.0 </vt:lpstr>
      <vt:lpstr>PowerPoint-presentatie</vt:lpstr>
      <vt:lpstr>De vragen: </vt:lpstr>
      <vt:lpstr>1. Wat is kinderpalliatieve zorg?</vt:lpstr>
      <vt:lpstr>2. Wat is het Individueel Zorgplan? </vt:lpstr>
      <vt:lpstr>3. Welke domeinen komen aan bod in het IZP? </vt:lpstr>
      <vt:lpstr>4. Wanneer en voor wie stel je een IZP op? </vt:lpstr>
      <vt:lpstr>5. Welke rollen en verantwoordelijkheden zijn er rondom een IZP?</vt:lpstr>
      <vt:lpstr>6. Wat is het KCT en wat kunnen zij voor je betekenen?</vt:lpstr>
      <vt:lpstr>7. Hoe kan een IZP opgesteld worden als er geen KCT betrokken is? </vt:lpstr>
      <vt:lpstr>8. Wat is Advance Care Planning en hoe gebruik ik het bij het IZP?</vt:lpstr>
      <vt:lpstr>9. Wat is Medische Kindzorg Samenwerking? </vt:lpstr>
      <vt:lpstr>10. Hoe verhouden MKS en ACP zich tot het IZP</vt:lpstr>
      <vt:lpstr>Meer informatie?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 Arial Narrow 40 pts</dc:title>
  <dc:creator>Leandra Beeloo</dc:creator>
  <cp:lastModifiedBy>Chantal Joren</cp:lastModifiedBy>
  <cp:revision>141</cp:revision>
  <dcterms:created xsi:type="dcterms:W3CDTF">2021-01-11T11:17:16Z</dcterms:created>
  <dcterms:modified xsi:type="dcterms:W3CDTF">2022-09-09T11:22:16Z</dcterms:modified>
</cp:coreProperties>
</file>